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p:scale>
          <a:sx n="107" d="100"/>
          <a:sy n="107" d="100"/>
        </p:scale>
        <p:origin x="-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147892-5568-427B-821F-49C3CAA93111}"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04923-6EBD-4BDC-A713-C2656BF39182}" type="slidenum">
              <a:rPr lang="en-US" smtClean="0"/>
              <a:pPr/>
              <a:t>‹#›</a:t>
            </a:fld>
            <a:endParaRPr lang="en-US"/>
          </a:p>
        </p:txBody>
      </p:sp>
    </p:spTree>
    <p:extLst>
      <p:ext uri="{BB962C8B-B14F-4D97-AF65-F5344CB8AC3E}">
        <p14:creationId xmlns:p14="http://schemas.microsoft.com/office/powerpoint/2010/main" val="142176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A04923-6EBD-4BDC-A713-C2656BF39182}" type="slidenum">
              <a:rPr lang="en-US" smtClean="0"/>
              <a:pPr/>
              <a:t>6</a:t>
            </a:fld>
            <a:endParaRPr lang="en-US"/>
          </a:p>
        </p:txBody>
      </p:sp>
    </p:spTree>
    <p:extLst>
      <p:ext uri="{BB962C8B-B14F-4D97-AF65-F5344CB8AC3E}">
        <p14:creationId xmlns:p14="http://schemas.microsoft.com/office/powerpoint/2010/main" val="4025652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Air title.png"/>
          <p:cNvPicPr>
            <a:picLocks noChangeAspect="1"/>
          </p:cNvPicPr>
          <p:nvPr/>
        </p:nvPicPr>
        <p:blipFill>
          <a:blip r:embed="rId2" cstate="print"/>
          <a:stretch>
            <a:fillRect/>
          </a:stretch>
        </p:blipFill>
        <p:spPr>
          <a:xfrm>
            <a:off x="3867657" y="0"/>
            <a:ext cx="5276343" cy="6858000"/>
          </a:xfrm>
          <a:prstGeom prst="rect">
            <a:avLst/>
          </a:prstGeom>
        </p:spPr>
      </p:pic>
      <p:sp>
        <p:nvSpPr>
          <p:cNvPr id="2" name="Title 1"/>
          <p:cNvSpPr>
            <a:spLocks noGrp="1"/>
          </p:cNvSpPr>
          <p:nvPr>
            <p:ph type="ctrTitle"/>
          </p:nvPr>
        </p:nvSpPr>
        <p:spPr>
          <a:xfrm>
            <a:off x="457200" y="1951038"/>
            <a:ext cx="4953000" cy="2193831"/>
          </a:xfrm>
        </p:spPr>
        <p:txBody>
          <a:bodyPr anchor="b" anchorCtr="0">
            <a:normAutofit/>
            <a:scene3d>
              <a:camera prst="orthographicFront"/>
              <a:lightRig rig="balanced" dir="t"/>
            </a:scene3d>
          </a:bodyPr>
          <a:lstStyle>
            <a:lvl1pPr>
              <a:defRPr sz="4800" b="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457200" y="4404618"/>
            <a:ext cx="5715000" cy="1413475"/>
          </a:xfrm>
        </p:spPr>
        <p:txBody>
          <a:bodyPr>
            <a:normAutofit/>
            <a:scene3d>
              <a:camera prst="orthographicFront"/>
              <a:lightRig rig="twoPt" dir="t"/>
            </a:scene3d>
          </a:bodyPr>
          <a:lstStyle>
            <a:lvl1pPr marL="0" indent="0" algn="l">
              <a:buNone/>
              <a:defRPr sz="1800" b="0" kern="1200">
                <a:solidFill>
                  <a:schemeClr val="tx2"/>
                </a:solidFill>
                <a:effectLst>
                  <a:outerShdw blurRad="12700" dist="12700" dir="3000000" algn="ctr" rotWithShape="0">
                    <a:schemeClr val="bg1">
                      <a:lumMod val="85000"/>
                      <a:alpha val="6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6714ED0-DBCD-44AE-8CE0-61DB98FE8BAE}"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0006-4164-46C5-BFE6-8A0719A025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6714ED0-DBCD-44AE-8CE0-61DB98FE8BAE}"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1"/>
            <a:ext cx="1676400" cy="50752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762001"/>
            <a:ext cx="5867400" cy="50752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6714ED0-DBCD-44AE-8CE0-61DB98FE8BAE}"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6714ED0-DBCD-44AE-8CE0-61DB98FE8BAE}"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12900" y="2590800"/>
            <a:ext cx="5943600" cy="1447800"/>
          </a:xfrm>
        </p:spPr>
        <p:txBody>
          <a:bodyPr vert="horz" lIns="91440" tIns="45720" rIns="91440" bIns="45720" rtlCol="0" anchor="b" anchorCtr="0">
            <a:normAutofit/>
            <a:scene3d>
              <a:camera prst="orthographicFront"/>
              <a:lightRig rig="balanced" dir="t"/>
            </a:scene3d>
          </a:bodyPr>
          <a:lstStyle>
            <a:lvl1pPr algn="l" defTabSz="914400" rtl="0" eaLnBrk="1" latinLnBrk="0" hangingPunct="1">
              <a:spcBef>
                <a:spcPct val="0"/>
              </a:spcBef>
              <a:buNone/>
              <a:defRPr sz="4800" b="0" kern="1200" cap="none" spc="100" baseline="0">
                <a:solidFill>
                  <a:schemeClr val="tx2"/>
                </a:solidFill>
                <a:effectLst>
                  <a:outerShdw blurRad="127000" algn="ctr" rotWithShape="0">
                    <a:schemeClr val="bg1">
                      <a:alpha val="5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612900" y="4038601"/>
            <a:ext cx="5943600" cy="1143000"/>
          </a:xfrm>
        </p:spPr>
        <p:txBody>
          <a:bodyPr vert="horz" lIns="91440" tIns="45720" rIns="91440" bIns="45720" rtlCol="0">
            <a:normAutofit/>
            <a:scene3d>
              <a:camera prst="orthographicFront"/>
              <a:lightRig rig="twoPt" dir="t"/>
            </a:scene3d>
          </a:bodyPr>
          <a:lstStyle>
            <a:lvl1pPr marL="0" indent="0" algn="l" defTabSz="914400" rtl="0" eaLnBrk="1" latinLnBrk="0" hangingPunct="1">
              <a:lnSpc>
                <a:spcPct val="100000"/>
              </a:lnSpc>
              <a:spcBef>
                <a:spcPts val="1600"/>
              </a:spcBef>
              <a:buSzPct val="80000"/>
              <a:buFont typeface="Wingdings" pitchFamily="2" charset="2"/>
              <a:buNone/>
              <a:defRPr sz="1800" b="0" kern="1200">
                <a:solidFill>
                  <a:schemeClr val="tx2"/>
                </a:solidFill>
                <a:effectLst>
                  <a:outerShdw blurRad="12700" dist="12700" dir="3000000" algn="ctr" rotWithShape="0">
                    <a:schemeClr val="bg1">
                      <a:lumMod val="85000"/>
                      <a:alpha val="6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14ED0-DBCD-44AE-8CE0-61DB98FE8BAE}"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0006-4164-46C5-BFE6-8A0719A0258D}" type="slidenum">
              <a:rPr lang="en-US" smtClean="0"/>
              <a:pPr/>
              <a:t>‹#›</a:t>
            </a:fld>
            <a:endParaRPr lang="en-US"/>
          </a:p>
        </p:txBody>
      </p:sp>
      <p:pic>
        <p:nvPicPr>
          <p:cNvPr id="9" name="Picture 8" descr="Air title.png"/>
          <p:cNvPicPr>
            <a:picLocks noChangeAspect="1"/>
          </p:cNvPicPr>
          <p:nvPr/>
        </p:nvPicPr>
        <p:blipFill>
          <a:blip r:embed="rId2" cstate="print"/>
          <a:srcRect l="42293" t="29512" r="38657" b="34962"/>
          <a:stretch>
            <a:fillRect/>
          </a:stretch>
        </p:blipFill>
        <p:spPr>
          <a:xfrm>
            <a:off x="0" y="0"/>
            <a:ext cx="1475880" cy="35773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600200" y="1951039"/>
            <a:ext cx="2743200" cy="3886200"/>
          </a:xfrm>
        </p:spPr>
        <p:txBody>
          <a:bodyPr>
            <a:normAutofit/>
          </a:bodyPr>
          <a:lstStyle>
            <a:lvl1pPr>
              <a:defRPr sz="1800"/>
            </a:lvl1pPr>
            <a:lvl2pPr>
              <a:defRPr sz="1800"/>
            </a:lvl2pPr>
            <a:lvl3pPr>
              <a:defRPr sz="1800"/>
            </a:lvl3pPr>
            <a:lvl4pPr>
              <a:defRPr sz="1800"/>
            </a:lvl4pPr>
            <a:lvl5pPr>
              <a:defRPr sz="1800"/>
            </a:lvl5pPr>
            <a:lvl6pPr>
              <a:buFont typeface="Wingdings" pitchFamily="2" charset="2"/>
              <a:buChar char="Ë"/>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1951039"/>
            <a:ext cx="2743200" cy="3886200"/>
          </a:xfrm>
        </p:spPr>
        <p:txBody>
          <a:bodyPr>
            <a:normAutofit/>
          </a:bodyPr>
          <a:lstStyle>
            <a:lvl1pPr>
              <a:defRPr sz="1800"/>
            </a:lvl1pPr>
            <a:lvl2pPr>
              <a:defRPr sz="1800"/>
            </a:lvl2pPr>
            <a:lvl3pPr>
              <a:defRPr sz="18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6714ED0-DBCD-44AE-8CE0-61DB98FE8BAE}"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600200" y="1660619"/>
            <a:ext cx="2743200" cy="827087"/>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667000"/>
            <a:ext cx="2743200" cy="3170238"/>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1660619"/>
            <a:ext cx="2743200" cy="827087"/>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667000"/>
            <a:ext cx="2743200" cy="3170238"/>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6714ED0-DBCD-44AE-8CE0-61DB98FE8BAE}" type="datetimeFigureOut">
              <a:rPr lang="en-US" smtClean="0"/>
              <a:pPr/>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714ED0-DBCD-44AE-8CE0-61DB98FE8BAE}" type="datetimeFigureOut">
              <a:rPr lang="en-US" smtClean="0"/>
              <a:pPr/>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14ED0-DBCD-44AE-8CE0-61DB98FE8BAE}" type="datetimeFigureOut">
              <a:rPr lang="en-US" smtClean="0"/>
              <a:pPr/>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D0006-4164-46C5-BFE6-8A0719A0258D}" type="slidenum">
              <a:rPr lang="en-US" smtClean="0"/>
              <a:pPr/>
              <a:t>‹#›</a:t>
            </a:fld>
            <a:endParaRPr lang="en-US"/>
          </a:p>
        </p:txBody>
      </p:sp>
      <p:pic>
        <p:nvPicPr>
          <p:cNvPr id="5" name="Picture 4" descr="Air title.png"/>
          <p:cNvPicPr>
            <a:picLocks noChangeAspect="1"/>
          </p:cNvPicPr>
          <p:nvPr/>
        </p:nvPicPr>
        <p:blipFill>
          <a:blip r:embed="rId2" cstate="print"/>
          <a:srcRect l="42293" t="29512" r="38657" b="34962"/>
          <a:stretch>
            <a:fillRect/>
          </a:stretch>
        </p:blipFill>
        <p:spPr>
          <a:xfrm>
            <a:off x="0" y="0"/>
            <a:ext cx="1475880" cy="35773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936750"/>
          </a:xfrm>
        </p:spPr>
        <p:txBody>
          <a:bodyPr anchor="ctr" anchorCtr="0">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3886200" y="838200"/>
            <a:ext cx="3657600" cy="45720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200" y="3200399"/>
            <a:ext cx="2703513" cy="2636839"/>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14ED0-DBCD-44AE-8CE0-61DB98FE8BAE}"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2" cy="1936750"/>
          </a:xfrm>
        </p:spPr>
        <p:txBody>
          <a:bodyPr vert="horz" lIns="91440" tIns="45720" rIns="91440" bIns="45720" rtlCol="0" anchor="ctr" anchorCtr="0">
            <a:noAutofit/>
          </a:bodyPr>
          <a:lstStyle>
            <a:lvl1pPr algn="l" defTabSz="914400" rtl="0" eaLnBrk="1" latinLnBrk="0" hangingPunct="1">
              <a:spcBef>
                <a:spcPct val="0"/>
              </a:spcBef>
              <a:buNone/>
              <a:defRPr sz="3600" b="0" kern="1200" cap="none" spc="100" baseline="0">
                <a:solidFill>
                  <a:schemeClr val="tx2"/>
                </a:solidFill>
                <a:effectLst>
                  <a:outerShdw blurRad="127000" algn="ctr" rotWithShape="0">
                    <a:schemeClr val="bg1">
                      <a:alpha val="50000"/>
                    </a:scheme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6200" y="838200"/>
            <a:ext cx="3657600" cy="4572000"/>
          </a:xfrm>
          <a:prstGeom prst="rect">
            <a:avLst/>
          </a:prstGeom>
          <a:ln>
            <a:noFill/>
          </a:ln>
          <a:effectLst>
            <a:reflection blurRad="42700" stA="30000" endPos="20000" dist="40000" dir="5400000" sy="-100000" algn="bl" rotWithShape="0"/>
          </a:effectLst>
          <a:scene3d>
            <a:camera prst="perspectiveContrastingLeftFacing">
              <a:rot lat="295432" lon="20402243" rev="52222"/>
            </a:camera>
            <a:lightRig rig="threePt" dir="t">
              <a:rot lat="0" lon="0" rev="2700000"/>
            </a:lightRig>
          </a:scene3d>
          <a:sp3d>
            <a:bevelT w="63500" h="50800"/>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3200398"/>
            <a:ext cx="2703512" cy="2636838"/>
          </a:xfrm>
        </p:spPr>
        <p:txBody>
          <a:bodyPr vert="horz" lIns="91440" tIns="45720" rIns="91440" bIns="45720" rtlCol="0">
            <a:normAutofit/>
          </a:bodyPr>
          <a:lstStyle>
            <a:lvl1pPr marL="0" indent="0">
              <a:lnSpc>
                <a:spcPct val="150000"/>
              </a:lnSpc>
              <a:buNone/>
              <a:defRPr sz="14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600"/>
              </a:spcBef>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06714ED0-DBCD-44AE-8CE0-61DB98FE8BAE}"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D0006-4164-46C5-BFE6-8A0719A025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325562"/>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600200" y="1936377"/>
            <a:ext cx="5943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b="0" kern="1200">
                <a:solidFill>
                  <a:schemeClr val="tx2">
                    <a:lumMod val="20000"/>
                    <a:lumOff val="80000"/>
                  </a:schemeClr>
                </a:solidFill>
                <a:effectLst/>
                <a:latin typeface="+mn-lt"/>
                <a:ea typeface="+mn-ea"/>
                <a:cs typeface="+mn-cs"/>
              </a:defRPr>
            </a:lvl1pPr>
          </a:lstStyle>
          <a:p>
            <a:fld id="{06714ED0-DBCD-44AE-8CE0-61DB98FE8BAE}" type="datetimeFigureOut">
              <a:rPr lang="en-US" smtClean="0"/>
              <a:pPr/>
              <a:t>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b="0" kern="1200">
                <a:solidFill>
                  <a:schemeClr val="tx2">
                    <a:lumMod val="20000"/>
                    <a:lumOff val="80000"/>
                  </a:schemeClr>
                </a:solidFill>
                <a:effectLst/>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kern="1200">
                <a:solidFill>
                  <a:schemeClr val="tx2">
                    <a:lumMod val="20000"/>
                    <a:lumOff val="80000"/>
                  </a:schemeClr>
                </a:solidFill>
                <a:effectLst/>
                <a:latin typeface="+mn-lt"/>
                <a:ea typeface="+mn-ea"/>
                <a:cs typeface="+mn-cs"/>
              </a:defRPr>
            </a:lvl1pPr>
          </a:lstStyle>
          <a:p>
            <a:fld id="{4E3D0006-4164-46C5-BFE6-8A0719A0258D}" type="slidenum">
              <a:rPr lang="en-US" smtClean="0"/>
              <a:pPr/>
              <a:t>‹#›</a:t>
            </a:fld>
            <a:endParaRPr lang="en-US"/>
          </a:p>
        </p:txBody>
      </p:sp>
      <p:pic>
        <p:nvPicPr>
          <p:cNvPr id="8" name="Picture 7" descr="dandelion.png"/>
          <p:cNvPicPr>
            <a:picLocks noChangeAspect="1"/>
          </p:cNvPicPr>
          <p:nvPr/>
        </p:nvPicPr>
        <p:blipFill>
          <a:blip r:embed="rId13" cstate="print"/>
          <a:srcRect r="19766" b="20000"/>
          <a:stretch>
            <a:fillRect/>
          </a:stretch>
        </p:blipFill>
        <p:spPr>
          <a:xfrm>
            <a:off x="7772400" y="3200400"/>
            <a:ext cx="1371600" cy="3657600"/>
          </a:xfrm>
          <a:prstGeom prst="rect">
            <a:avLst/>
          </a:prstGeom>
        </p:spPr>
      </p:pic>
      <p:pic>
        <p:nvPicPr>
          <p:cNvPr id="10" name="Picture 9" descr="Air title.png"/>
          <p:cNvPicPr>
            <a:picLocks noChangeAspect="1"/>
          </p:cNvPicPr>
          <p:nvPr/>
        </p:nvPicPr>
        <p:blipFill>
          <a:blip r:embed="rId14" cstate="print"/>
          <a:srcRect l="42293" t="29512" r="38657" b="34962"/>
          <a:stretch>
            <a:fillRect/>
          </a:stretch>
        </p:blipFill>
        <p:spPr>
          <a:xfrm>
            <a:off x="0" y="0"/>
            <a:ext cx="1475880" cy="35773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b="0" kern="1200" cap="none" spc="100" baseline="0">
          <a:solidFill>
            <a:schemeClr val="tx2"/>
          </a:solidFill>
          <a:effectLst>
            <a:outerShdw blurRad="127000" algn="ctr" rotWithShape="0">
              <a:schemeClr val="bg1">
                <a:alpha val="50000"/>
              </a:schemeClr>
            </a:outerShdw>
          </a:effectLst>
          <a:latin typeface="+mj-lt"/>
          <a:ea typeface="+mj-ea"/>
          <a:cs typeface="+mj-cs"/>
        </a:defRPr>
      </a:lvl1pPr>
    </p:titleStyle>
    <p:bodyStyle>
      <a:lvl1pPr marL="342900" indent="-342900" algn="l" defTabSz="914400" rtl="0" eaLnBrk="1" latinLnBrk="0" hangingPunct="1">
        <a:lnSpc>
          <a:spcPct val="100000"/>
        </a:lnSpc>
        <a:spcBef>
          <a:spcPts val="1600"/>
        </a:spcBef>
        <a:buSzPct val="80000"/>
        <a:buFont typeface="Wingdings" pitchFamily="2" charset="2"/>
        <a:buChar char=""/>
        <a:defRPr sz="2000" kern="1200">
          <a:solidFill>
            <a:schemeClr val="tx2"/>
          </a:solidFill>
          <a:latin typeface="+mn-lt"/>
          <a:ea typeface="+mn-ea"/>
          <a:cs typeface="+mn-cs"/>
        </a:defRPr>
      </a:lvl1pPr>
      <a:lvl2pPr marL="63182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2pPr>
      <a:lvl3pPr marL="914400" indent="-2825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3pPr>
      <a:lvl4pPr marL="119697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4pPr>
      <a:lvl5pPr marL="1492250" indent="-2952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5pPr>
      <a:lvl6pPr marL="177482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6pPr>
      <a:lvl7pPr marL="2057400" indent="-2825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7pPr>
      <a:lvl8pPr marL="233997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8pPr>
      <a:lvl9pPr marL="2622550" indent="-2825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Feature Articles</a:t>
            </a:r>
            <a:endParaRPr lang="en-US" dirty="0"/>
          </a:p>
        </p:txBody>
      </p:sp>
    </p:spTree>
    <p:extLst>
      <p:ext uri="{BB962C8B-B14F-4D97-AF65-F5344CB8AC3E}">
        <p14:creationId xmlns:p14="http://schemas.microsoft.com/office/powerpoint/2010/main" val="17701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Nutgraf</a:t>
            </a:r>
            <a:endParaRPr lang="en-US" dirty="0"/>
          </a:p>
        </p:txBody>
      </p:sp>
      <p:sp>
        <p:nvSpPr>
          <p:cNvPr id="3" name="Content Placeholder 2"/>
          <p:cNvSpPr>
            <a:spLocks noGrp="1"/>
          </p:cNvSpPr>
          <p:nvPr>
            <p:ph idx="1"/>
          </p:nvPr>
        </p:nvSpPr>
        <p:spPr>
          <a:xfrm>
            <a:off x="533400" y="1295400"/>
            <a:ext cx="7543800" cy="4876800"/>
          </a:xfrm>
        </p:spPr>
        <p:txBody>
          <a:bodyPr>
            <a:normAutofit/>
          </a:bodyPr>
          <a:lstStyle/>
          <a:p>
            <a:r>
              <a:rPr lang="en-US" sz="2800" dirty="0"/>
              <a:t>The </a:t>
            </a:r>
            <a:r>
              <a:rPr lang="en-US" sz="2800" dirty="0">
                <a:solidFill>
                  <a:schemeClr val="accent3"/>
                </a:solidFill>
              </a:rPr>
              <a:t>nutgraf</a:t>
            </a:r>
            <a:r>
              <a:rPr lang="en-US" sz="2800" dirty="0"/>
              <a:t> is where the feature writer lays out for the reader exactly what the story is all about</a:t>
            </a:r>
            <a:r>
              <a:rPr lang="en-US" sz="2800" dirty="0" smtClean="0"/>
              <a:t>.</a:t>
            </a:r>
          </a:p>
          <a:p>
            <a:r>
              <a:rPr lang="en-US" sz="2800" dirty="0" smtClean="0"/>
              <a:t>It </a:t>
            </a:r>
            <a:r>
              <a:rPr lang="en-US" sz="2800" dirty="0"/>
              <a:t>usually follows the first few paragraphs of the scene-setting or story-telling the writer has done. </a:t>
            </a:r>
            <a:endParaRPr lang="en-US" sz="2800" dirty="0" smtClean="0"/>
          </a:p>
          <a:p>
            <a:r>
              <a:rPr lang="en-US" sz="2800" dirty="0" smtClean="0"/>
              <a:t>A </a:t>
            </a:r>
            <a:r>
              <a:rPr lang="en-US" sz="2800" dirty="0"/>
              <a:t>nutgraf can be a single paragraph or more.</a:t>
            </a:r>
          </a:p>
        </p:txBody>
      </p:sp>
    </p:spTree>
    <p:extLst>
      <p:ext uri="{BB962C8B-B14F-4D97-AF65-F5344CB8AC3E}">
        <p14:creationId xmlns:p14="http://schemas.microsoft.com/office/powerpoint/2010/main" val="145917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nutgraf</a:t>
            </a:r>
            <a:endParaRPr lang="en-US" dirty="0"/>
          </a:p>
        </p:txBody>
      </p:sp>
      <p:sp>
        <p:nvSpPr>
          <p:cNvPr id="3" name="Content Placeholder 2"/>
          <p:cNvSpPr>
            <a:spLocks noGrp="1"/>
          </p:cNvSpPr>
          <p:nvPr>
            <p:ph idx="1"/>
          </p:nvPr>
        </p:nvSpPr>
        <p:spPr>
          <a:xfrm>
            <a:off x="533400" y="1219200"/>
            <a:ext cx="8153400" cy="5334000"/>
          </a:xfrm>
        </p:spPr>
        <p:txBody>
          <a:bodyPr>
            <a:normAutofit lnSpcReduction="10000"/>
          </a:bodyPr>
          <a:lstStyle/>
          <a:p>
            <a:pPr marL="0" indent="0">
              <a:buNone/>
            </a:pPr>
            <a:r>
              <a:rPr lang="en-US" i="1" dirty="0" smtClean="0"/>
              <a:t>Continued from the Andrea Elliott article:</a:t>
            </a:r>
          </a:p>
          <a:p>
            <a:pPr marL="0" indent="0">
              <a:buNone/>
            </a:pPr>
            <a:r>
              <a:rPr lang="en-US" i="1" dirty="0"/>
              <a:t>	</a:t>
            </a:r>
            <a:r>
              <a:rPr lang="en-US" dirty="0" smtClean="0"/>
              <a:t>"</a:t>
            </a:r>
            <a:r>
              <a:rPr lang="en-US" dirty="0"/>
              <a:t>I pray that Allah will bring this couple together," the man, Sheik </a:t>
            </a:r>
            <a:r>
              <a:rPr lang="en-US" dirty="0" err="1"/>
              <a:t>Reda</a:t>
            </a:r>
            <a:r>
              <a:rPr lang="en-US" dirty="0"/>
              <a:t> </a:t>
            </a:r>
            <a:r>
              <a:rPr lang="en-US" dirty="0" err="1"/>
              <a:t>Shata</a:t>
            </a:r>
            <a:r>
              <a:rPr lang="en-US" dirty="0"/>
              <a:t>, says, clutching his seat belt and urging the bachelor to slow down.</a:t>
            </a:r>
          </a:p>
          <a:p>
            <a:pPr marL="0" indent="0">
              <a:buNone/>
            </a:pPr>
            <a:r>
              <a:rPr lang="en-US" dirty="0" smtClean="0"/>
              <a:t>	Christian </a:t>
            </a:r>
            <a:r>
              <a:rPr lang="en-US" dirty="0"/>
              <a:t>singles have coffee hour. Young Jews have </a:t>
            </a:r>
            <a:r>
              <a:rPr lang="en-US" dirty="0" err="1"/>
              <a:t>JDate</a:t>
            </a:r>
            <a:r>
              <a:rPr lang="en-US" dirty="0"/>
              <a:t>. But many Muslims believe that it is forbidden for an unmarried man and woman to meet in private. In predominantly Muslim countries, the job of making introductions and even arranging marriages typically falls to a vast network of family and friends.</a:t>
            </a:r>
          </a:p>
          <a:p>
            <a:pPr marL="0" indent="0">
              <a:buNone/>
            </a:pPr>
            <a:r>
              <a:rPr lang="en-US" dirty="0" smtClean="0"/>
              <a:t>	In </a:t>
            </a:r>
            <a:r>
              <a:rPr lang="en-US" dirty="0"/>
              <a:t>Brooklyn, there is Mr. </a:t>
            </a:r>
            <a:r>
              <a:rPr lang="en-US" dirty="0" err="1"/>
              <a:t>Shata</a:t>
            </a:r>
            <a:r>
              <a:rPr lang="en-US" dirty="0"/>
              <a:t>.</a:t>
            </a:r>
          </a:p>
          <a:p>
            <a:pPr marL="0" indent="0">
              <a:buNone/>
            </a:pPr>
            <a:r>
              <a:rPr lang="en-US" dirty="0" smtClean="0"/>
              <a:t>	Week </a:t>
            </a:r>
            <a:r>
              <a:rPr lang="en-US" dirty="0"/>
              <a:t>after week, Muslims embark on dates with him in tow. Mr. </a:t>
            </a:r>
            <a:r>
              <a:rPr lang="en-US" dirty="0" err="1"/>
              <a:t>Shata</a:t>
            </a:r>
            <a:r>
              <a:rPr lang="en-US" dirty="0"/>
              <a:t>, the imam of a Bay Ridge mosque, juggles some 550 "marriage candidates," from a gold-toothed electrician to a professor at Columbia University. The meetings often unfold on the green velour couch of his office, or over a meal at his favorite Yemeni restaurant on Atlantic Avenue.</a:t>
            </a:r>
          </a:p>
          <a:p>
            <a:pPr marL="0" indent="0">
              <a:buNone/>
            </a:pPr>
            <a:endParaRPr lang="en-US" i="1" dirty="0"/>
          </a:p>
        </p:txBody>
      </p:sp>
    </p:spTree>
    <p:extLst>
      <p:ext uri="{BB962C8B-B14F-4D97-AF65-F5344CB8AC3E}">
        <p14:creationId xmlns:p14="http://schemas.microsoft.com/office/powerpoint/2010/main" val="6756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nutgraf</a:t>
            </a:r>
            <a:endParaRPr lang="en-US" dirty="0"/>
          </a:p>
        </p:txBody>
      </p:sp>
      <p:sp>
        <p:nvSpPr>
          <p:cNvPr id="3" name="Content Placeholder 2"/>
          <p:cNvSpPr>
            <a:spLocks noGrp="1"/>
          </p:cNvSpPr>
          <p:nvPr>
            <p:ph idx="1"/>
          </p:nvPr>
        </p:nvSpPr>
        <p:spPr>
          <a:xfrm>
            <a:off x="457200" y="1936377"/>
            <a:ext cx="7924800" cy="3886200"/>
          </a:xfrm>
        </p:spPr>
        <p:txBody>
          <a:bodyPr/>
          <a:lstStyle/>
          <a:p>
            <a:r>
              <a:rPr lang="en-US" sz="2400" dirty="0"/>
              <a:t>So now we know – this is the story of a Brooklyn imam who helps bring young Muslim couples together for marriage. Elliott could just as easily have written the story with a hard-news </a:t>
            </a:r>
            <a:r>
              <a:rPr lang="en-US" sz="2400" dirty="0" smtClean="0"/>
              <a:t>lead like </a:t>
            </a:r>
            <a:r>
              <a:rPr lang="en-US" sz="2400" dirty="0"/>
              <a:t>this:</a:t>
            </a:r>
          </a:p>
          <a:p>
            <a:r>
              <a:rPr lang="en-US" sz="2400" i="1" dirty="0"/>
              <a:t>An imam based in Brooklyn says he works as a </a:t>
            </a:r>
            <a:r>
              <a:rPr lang="en-US" sz="2400" i="1" dirty="0" smtClean="0"/>
              <a:t>chaperone </a:t>
            </a:r>
            <a:r>
              <a:rPr lang="en-US" sz="2400" i="1" dirty="0"/>
              <a:t>with hundreds of young Muslims in an effort to bring them together for marriage.</a:t>
            </a:r>
            <a:endParaRPr lang="en-US" sz="2400" dirty="0"/>
          </a:p>
          <a:p>
            <a:r>
              <a:rPr lang="en-US" sz="2400" dirty="0"/>
              <a:t>That’s certainly quicker. But it’s not nearly as interesting as Elliott’s descriptive, well-crafted approach.</a:t>
            </a:r>
          </a:p>
          <a:p>
            <a:endParaRPr lang="en-US" dirty="0"/>
          </a:p>
        </p:txBody>
      </p:sp>
    </p:spTree>
    <p:extLst>
      <p:ext uri="{BB962C8B-B14F-4D97-AF65-F5344CB8AC3E}">
        <p14:creationId xmlns:p14="http://schemas.microsoft.com/office/powerpoint/2010/main" val="91380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remainder of the article</a:t>
            </a:r>
            <a:endParaRPr lang="en-US" dirty="0"/>
          </a:p>
        </p:txBody>
      </p:sp>
      <p:sp>
        <p:nvSpPr>
          <p:cNvPr id="3" name="Content Placeholder 2"/>
          <p:cNvSpPr>
            <a:spLocks noGrp="1"/>
          </p:cNvSpPr>
          <p:nvPr>
            <p:ph idx="1"/>
          </p:nvPr>
        </p:nvSpPr>
        <p:spPr>
          <a:xfrm>
            <a:off x="1066800" y="1447800"/>
            <a:ext cx="7010400" cy="4724400"/>
          </a:xfrm>
        </p:spPr>
        <p:txBody>
          <a:bodyPr>
            <a:normAutofit/>
          </a:bodyPr>
          <a:lstStyle/>
          <a:p>
            <a:r>
              <a:rPr lang="en-US" sz="3200" dirty="0" smtClean="0"/>
              <a:t>Let the story unfold naturally.</a:t>
            </a:r>
          </a:p>
          <a:p>
            <a:r>
              <a:rPr lang="en-US" sz="3200" dirty="0" smtClean="0"/>
              <a:t>The conclusion should pack a punch. Give us something interesting!</a:t>
            </a:r>
            <a:endParaRPr lang="en-US" sz="3200" dirty="0"/>
          </a:p>
          <a:p>
            <a:r>
              <a:rPr lang="en-US" sz="3200" dirty="0" smtClean="0"/>
              <a:t>An easy way to end your article is to pick a particularly poignant quotation about the subject.</a:t>
            </a:r>
            <a:endParaRPr lang="en-US" sz="3200" dirty="0"/>
          </a:p>
        </p:txBody>
      </p:sp>
    </p:spTree>
    <p:extLst>
      <p:ext uri="{BB962C8B-B14F-4D97-AF65-F5344CB8AC3E}">
        <p14:creationId xmlns:p14="http://schemas.microsoft.com/office/powerpoint/2010/main" val="2106693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feature article DON’Ts</a:t>
            </a:r>
            <a:endParaRPr lang="en-US" dirty="0"/>
          </a:p>
        </p:txBody>
      </p:sp>
      <p:sp>
        <p:nvSpPr>
          <p:cNvPr id="3" name="Content Placeholder 2"/>
          <p:cNvSpPr>
            <a:spLocks noGrp="1"/>
          </p:cNvSpPr>
          <p:nvPr>
            <p:ph idx="1"/>
          </p:nvPr>
        </p:nvSpPr>
        <p:spPr>
          <a:xfrm>
            <a:off x="457200" y="1295400"/>
            <a:ext cx="8305800" cy="5181600"/>
          </a:xfrm>
        </p:spPr>
        <p:txBody>
          <a:bodyPr>
            <a:normAutofit/>
          </a:bodyPr>
          <a:lstStyle/>
          <a:p>
            <a:pPr marL="0" indent="0" algn="ctr">
              <a:buNone/>
            </a:pPr>
            <a:r>
              <a:rPr lang="en-US" sz="2800" b="1" u="sng" dirty="0" smtClean="0"/>
              <a:t>NEVER:</a:t>
            </a:r>
          </a:p>
          <a:p>
            <a:r>
              <a:rPr lang="en-US" sz="2400" b="1" dirty="0" smtClean="0"/>
              <a:t>Tell the reader what to do. Example: “So </a:t>
            </a:r>
            <a:r>
              <a:rPr lang="en-US" sz="2400" b="1" dirty="0"/>
              <a:t>the next time you’re walking down Main Street, stop in at Bagel </a:t>
            </a:r>
            <a:r>
              <a:rPr lang="en-US" sz="2400" b="1" dirty="0" smtClean="0"/>
              <a:t>Junction…” </a:t>
            </a:r>
            <a:r>
              <a:rPr lang="en-US" sz="2400" b="1" dirty="0"/>
              <a:t>Nobody likes to be ordered around. </a:t>
            </a:r>
          </a:p>
          <a:p>
            <a:r>
              <a:rPr lang="en-US" sz="2400" b="1" dirty="0"/>
              <a:t>Knowingly use a cliché. </a:t>
            </a:r>
            <a:r>
              <a:rPr lang="en-US" sz="2400" b="1" dirty="0" smtClean="0"/>
              <a:t>Example: “Actions speak louder than words.”</a:t>
            </a:r>
            <a:endParaRPr lang="en-US" sz="2400" b="1" dirty="0"/>
          </a:p>
          <a:p>
            <a:r>
              <a:rPr lang="en-US" sz="2400" b="1" dirty="0"/>
              <a:t>Use the first-person singular (“I,” “me”) or plural (“we,” “us” “our”), unless it’s a first-person story. </a:t>
            </a:r>
            <a:r>
              <a:rPr lang="en-US" sz="2400" b="1" dirty="0" smtClean="0"/>
              <a:t>Example: don’t write “</a:t>
            </a:r>
            <a:r>
              <a:rPr lang="en-US" sz="2400" b="1" dirty="0"/>
              <a:t>He knows more about movies than anyone I’ve ever </a:t>
            </a:r>
            <a:r>
              <a:rPr lang="en-US" sz="2400" b="1" dirty="0" smtClean="0"/>
              <a:t>met…” </a:t>
            </a:r>
            <a:r>
              <a:rPr lang="en-US" sz="2400" b="1" dirty="0"/>
              <a:t>even if it’s true. </a:t>
            </a:r>
            <a:r>
              <a:rPr lang="en-US" sz="2400" b="1" dirty="0" smtClean="0"/>
              <a:t> The article isn’t about you!</a:t>
            </a:r>
            <a:endParaRPr lang="en-US" sz="2400" b="1" dirty="0"/>
          </a:p>
          <a:p>
            <a:pPr marL="0" indent="0">
              <a:buNone/>
            </a:pPr>
            <a:endParaRPr lang="en-US" dirty="0"/>
          </a:p>
        </p:txBody>
      </p:sp>
    </p:spTree>
    <p:extLst>
      <p:ext uri="{BB962C8B-B14F-4D97-AF65-F5344CB8AC3E}">
        <p14:creationId xmlns:p14="http://schemas.microsoft.com/office/powerpoint/2010/main" val="39573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feature articles?</a:t>
            </a:r>
            <a:endParaRPr lang="en-US" dirty="0"/>
          </a:p>
        </p:txBody>
      </p:sp>
      <p:sp>
        <p:nvSpPr>
          <p:cNvPr id="3" name="Content Placeholder 2"/>
          <p:cNvSpPr>
            <a:spLocks noGrp="1"/>
          </p:cNvSpPr>
          <p:nvPr>
            <p:ph idx="1"/>
          </p:nvPr>
        </p:nvSpPr>
        <p:spPr>
          <a:xfrm>
            <a:off x="1447800" y="1371600"/>
            <a:ext cx="6096000" cy="4450977"/>
          </a:xfrm>
        </p:spPr>
        <p:txBody>
          <a:bodyPr>
            <a:normAutofit/>
          </a:bodyPr>
          <a:lstStyle/>
          <a:p>
            <a:r>
              <a:rPr lang="en-US" b="1" dirty="0"/>
              <a:t> </a:t>
            </a:r>
            <a:r>
              <a:rPr lang="en-US" sz="3200" b="1" dirty="0"/>
              <a:t>A feature story is an article </a:t>
            </a:r>
            <a:r>
              <a:rPr lang="en-US" sz="3200" b="1" dirty="0" smtClean="0"/>
              <a:t> that is not meant to report breaking news but instead takes </a:t>
            </a:r>
            <a:r>
              <a:rPr lang="en-US" sz="3200" b="1" dirty="0"/>
              <a:t>an in-depth look at issues behind a news story, often concentrating on background events</a:t>
            </a:r>
            <a:r>
              <a:rPr lang="en-US" sz="3200" b="1"/>
              <a:t>, </a:t>
            </a:r>
            <a:r>
              <a:rPr lang="en-US" sz="3200" b="1" smtClean="0"/>
              <a:t>people </a:t>
            </a:r>
            <a:r>
              <a:rPr lang="en-US" sz="3200" b="1" dirty="0"/>
              <a:t>or circumstances. </a:t>
            </a:r>
            <a:endParaRPr lang="en-US" sz="3200" dirty="0"/>
          </a:p>
        </p:txBody>
      </p:sp>
    </p:spTree>
    <p:extLst>
      <p:ext uri="{BB962C8B-B14F-4D97-AF65-F5344CB8AC3E}">
        <p14:creationId xmlns:p14="http://schemas.microsoft.com/office/powerpoint/2010/main" val="3094452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components of feature articles?</a:t>
            </a:r>
            <a:endParaRPr lang="en-US" dirty="0"/>
          </a:p>
        </p:txBody>
      </p:sp>
      <p:sp>
        <p:nvSpPr>
          <p:cNvPr id="3" name="Content Placeholder 2"/>
          <p:cNvSpPr>
            <a:spLocks noGrp="1"/>
          </p:cNvSpPr>
          <p:nvPr>
            <p:ph idx="1"/>
          </p:nvPr>
        </p:nvSpPr>
        <p:spPr>
          <a:xfrm>
            <a:off x="1066800" y="1600200"/>
            <a:ext cx="6705600" cy="4343400"/>
          </a:xfrm>
        </p:spPr>
        <p:txBody>
          <a:bodyPr>
            <a:normAutofit/>
          </a:bodyPr>
          <a:lstStyle/>
          <a:p>
            <a:pPr>
              <a:spcBef>
                <a:spcPct val="50000"/>
              </a:spcBef>
            </a:pPr>
            <a:r>
              <a:rPr lang="en-US" sz="3200" b="1" dirty="0">
                <a:latin typeface="Times New Roman" pitchFamily="18" charset="0"/>
              </a:rPr>
              <a:t>Feature stories place a greater emphasis on facts that have </a:t>
            </a:r>
            <a:r>
              <a:rPr lang="en-US" sz="3200" b="1" dirty="0">
                <a:solidFill>
                  <a:schemeClr val="bg2"/>
                </a:solidFill>
                <a:latin typeface="Times New Roman" pitchFamily="18" charset="0"/>
              </a:rPr>
              <a:t>human interest.</a:t>
            </a:r>
          </a:p>
          <a:p>
            <a:pPr>
              <a:spcBef>
                <a:spcPct val="50000"/>
              </a:spcBef>
            </a:pPr>
            <a:endParaRPr lang="en-US" sz="1100" b="1" dirty="0">
              <a:latin typeface="Times New Roman" pitchFamily="18" charset="0"/>
            </a:endParaRPr>
          </a:p>
          <a:p>
            <a:pPr>
              <a:spcBef>
                <a:spcPct val="50000"/>
              </a:spcBef>
            </a:pPr>
            <a:r>
              <a:rPr lang="en-US" sz="3200" b="1" dirty="0">
                <a:latin typeface="Times New Roman" pitchFamily="18" charset="0"/>
              </a:rPr>
              <a:t>Features put people in the story; they </a:t>
            </a:r>
            <a:r>
              <a:rPr lang="en-US" sz="3200" b="1" dirty="0">
                <a:solidFill>
                  <a:schemeClr val="bg2"/>
                </a:solidFill>
                <a:latin typeface="Times New Roman" pitchFamily="18" charset="0"/>
              </a:rPr>
              <a:t>make the reader think and care.</a:t>
            </a:r>
          </a:p>
          <a:p>
            <a:endParaRPr lang="en-US" sz="3200" dirty="0"/>
          </a:p>
        </p:txBody>
      </p:sp>
    </p:spTree>
    <p:extLst>
      <p:ext uri="{BB962C8B-B14F-4D97-AF65-F5344CB8AC3E}">
        <p14:creationId xmlns:p14="http://schemas.microsoft.com/office/powerpoint/2010/main" val="387933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 angle</a:t>
            </a:r>
            <a:endParaRPr lang="en-US" dirty="0"/>
          </a:p>
        </p:txBody>
      </p:sp>
      <p:sp>
        <p:nvSpPr>
          <p:cNvPr id="3" name="Content Placeholder 2"/>
          <p:cNvSpPr>
            <a:spLocks noGrp="1"/>
          </p:cNvSpPr>
          <p:nvPr>
            <p:ph idx="1"/>
          </p:nvPr>
        </p:nvSpPr>
        <p:spPr>
          <a:xfrm>
            <a:off x="990600" y="1752600"/>
            <a:ext cx="7162800" cy="4876800"/>
          </a:xfrm>
        </p:spPr>
        <p:txBody>
          <a:bodyPr>
            <a:normAutofit/>
          </a:bodyPr>
          <a:lstStyle/>
          <a:p>
            <a:r>
              <a:rPr lang="en-US" sz="2800" dirty="0" smtClean="0">
                <a:solidFill>
                  <a:schemeClr val="accent3"/>
                </a:solidFill>
              </a:rPr>
              <a:t>Angle</a:t>
            </a:r>
            <a:r>
              <a:rPr lang="en-US" sz="2800" dirty="0" smtClean="0"/>
              <a:t>- a way of looking at the subject of your article</a:t>
            </a:r>
          </a:p>
          <a:p>
            <a:r>
              <a:rPr lang="en-US" sz="2800" dirty="0" smtClean="0"/>
              <a:t>You may write about anyone or anything in a feature article as long as you have a unique angle. </a:t>
            </a:r>
          </a:p>
          <a:p>
            <a:r>
              <a:rPr lang="en-US" sz="2800" dirty="0" smtClean="0"/>
              <a:t>Make your readers look at that subject in a new way</a:t>
            </a:r>
          </a:p>
        </p:txBody>
      </p:sp>
    </p:spTree>
    <p:extLst>
      <p:ext uri="{BB962C8B-B14F-4D97-AF65-F5344CB8AC3E}">
        <p14:creationId xmlns:p14="http://schemas.microsoft.com/office/powerpoint/2010/main" val="246336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 angle</a:t>
            </a:r>
            <a:endParaRPr lang="en-US" dirty="0"/>
          </a:p>
        </p:txBody>
      </p:sp>
      <p:sp>
        <p:nvSpPr>
          <p:cNvPr id="3" name="Content Placeholder 2"/>
          <p:cNvSpPr>
            <a:spLocks noGrp="1"/>
          </p:cNvSpPr>
          <p:nvPr>
            <p:ph idx="1"/>
          </p:nvPr>
        </p:nvSpPr>
        <p:spPr>
          <a:xfrm>
            <a:off x="990600" y="1447800"/>
            <a:ext cx="7162800" cy="4267200"/>
          </a:xfrm>
        </p:spPr>
        <p:txBody>
          <a:bodyPr>
            <a:normAutofit lnSpcReduction="10000"/>
          </a:bodyPr>
          <a:lstStyle/>
          <a:p>
            <a:r>
              <a:rPr lang="en-US" sz="2800" dirty="0"/>
              <a:t>Example: </a:t>
            </a:r>
          </a:p>
          <a:p>
            <a:r>
              <a:rPr lang="en-US" sz="2800" dirty="0"/>
              <a:t>Subject of article: Mrs. Macomber</a:t>
            </a:r>
          </a:p>
          <a:p>
            <a:r>
              <a:rPr lang="en-US" sz="2800" dirty="0"/>
              <a:t>You don’t want to write a list of everything about me and my life. </a:t>
            </a:r>
            <a:r>
              <a:rPr lang="en-US" sz="2800" dirty="0" smtClean="0"/>
              <a:t>That would be boring. Instead</a:t>
            </a:r>
            <a:r>
              <a:rPr lang="en-US" sz="2800" dirty="0"/>
              <a:t>, pick one aspect of me/my life that you think readers will relate </a:t>
            </a:r>
            <a:r>
              <a:rPr lang="en-US" sz="2800" dirty="0" smtClean="0"/>
              <a:t>to or find interesting.</a:t>
            </a:r>
            <a:endParaRPr lang="en-US" sz="2800" dirty="0"/>
          </a:p>
          <a:p>
            <a:r>
              <a:rPr lang="en-US" sz="2800" dirty="0"/>
              <a:t>Angle: </a:t>
            </a:r>
            <a:r>
              <a:rPr lang="en-US" sz="2800" dirty="0" smtClean="0"/>
              <a:t>Macomber’s experience </a:t>
            </a:r>
            <a:r>
              <a:rPr lang="en-US" sz="2800" dirty="0"/>
              <a:t>dancing for Third Eye Blind in Lion’s 1999 halftime show</a:t>
            </a:r>
          </a:p>
          <a:p>
            <a:pPr marL="0" indent="0">
              <a:buNone/>
            </a:pPr>
            <a:endParaRPr lang="en-US" dirty="0"/>
          </a:p>
        </p:txBody>
      </p:sp>
    </p:spTree>
    <p:extLst>
      <p:ext uri="{BB962C8B-B14F-4D97-AF65-F5344CB8AC3E}">
        <p14:creationId xmlns:p14="http://schemas.microsoft.com/office/powerpoint/2010/main" val="221946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a:t>
            </a:r>
            <a:r>
              <a:rPr lang="en-US" dirty="0" err="1" smtClean="0"/>
              <a:t>v.s</a:t>
            </a:r>
            <a:r>
              <a:rPr lang="en-US" dirty="0" smtClean="0"/>
              <a:t>. Feature writing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2908417"/>
              </p:ext>
            </p:extLst>
          </p:nvPr>
        </p:nvGraphicFramePr>
        <p:xfrm>
          <a:off x="0" y="1371600"/>
          <a:ext cx="9144000" cy="5003266"/>
        </p:xfrm>
        <a:graphic>
          <a:graphicData uri="http://schemas.openxmlformats.org/drawingml/2006/table">
            <a:tbl>
              <a:tblPr firstRow="1" bandRow="1">
                <a:tableStyleId>{21E4AEA4-8DFA-4A89-87EB-49C32662AFE0}</a:tableStyleId>
              </a:tblPr>
              <a:tblGrid>
                <a:gridCol w="4572000"/>
                <a:gridCol w="4572000"/>
              </a:tblGrid>
              <a:tr h="572071">
                <a:tc>
                  <a:txBody>
                    <a:bodyPr/>
                    <a:lstStyle/>
                    <a:p>
                      <a:pPr algn="ctr"/>
                      <a:r>
                        <a:rPr lang="en-US" sz="3200" dirty="0" smtClean="0"/>
                        <a:t>News articles</a:t>
                      </a:r>
                      <a:endParaRPr lang="en-US" sz="3200" dirty="0"/>
                    </a:p>
                  </a:txBody>
                  <a:tcPr/>
                </a:tc>
                <a:tc>
                  <a:txBody>
                    <a:bodyPr/>
                    <a:lstStyle/>
                    <a:p>
                      <a:pPr algn="ctr"/>
                      <a:r>
                        <a:rPr lang="en-US" sz="3200" dirty="0" smtClean="0"/>
                        <a:t>Feature articles</a:t>
                      </a:r>
                      <a:endParaRPr lang="en-US" sz="3200" dirty="0"/>
                    </a:p>
                  </a:txBody>
                  <a:tcPr/>
                </a:tc>
              </a:tr>
              <a:tr h="951929">
                <a:tc>
                  <a:txBody>
                    <a:bodyPr/>
                    <a:lstStyle/>
                    <a:p>
                      <a:r>
                        <a:rPr lang="en-US" sz="2400" dirty="0" smtClean="0"/>
                        <a:t>Timeliness-</a:t>
                      </a:r>
                      <a:r>
                        <a:rPr lang="en-US" sz="2400" baseline="0" dirty="0" smtClean="0"/>
                        <a:t> deals with current event and must be published soon</a:t>
                      </a:r>
                      <a:endParaRPr lang="en-US" sz="2400" dirty="0"/>
                    </a:p>
                  </a:txBody>
                  <a:tcPr/>
                </a:tc>
                <a:tc>
                  <a:txBody>
                    <a:bodyPr/>
                    <a:lstStyle/>
                    <a:p>
                      <a:r>
                        <a:rPr lang="en-US" sz="2400" dirty="0" smtClean="0"/>
                        <a:t>Timeless- can</a:t>
                      </a:r>
                      <a:r>
                        <a:rPr lang="en-US" sz="2400" baseline="0" dirty="0" smtClean="0"/>
                        <a:t> usually be published anytime</a:t>
                      </a:r>
                      <a:endParaRPr lang="en-US" sz="2400" dirty="0"/>
                    </a:p>
                  </a:txBody>
                  <a:tcPr/>
                </a:tc>
              </a:tr>
              <a:tr h="1066800">
                <a:tc>
                  <a:txBody>
                    <a:bodyPr/>
                    <a:lstStyle/>
                    <a:p>
                      <a:r>
                        <a:rPr lang="en-US" sz="2400" dirty="0" smtClean="0"/>
                        <a:t>Follows inverted pyramid</a:t>
                      </a:r>
                      <a:r>
                        <a:rPr lang="en-US" sz="2400" baseline="0" dirty="0" smtClean="0"/>
                        <a:t> structure</a:t>
                      </a:r>
                      <a:endParaRPr lang="en-US" sz="2400" dirty="0"/>
                    </a:p>
                  </a:txBody>
                  <a:tcPr/>
                </a:tc>
                <a:tc>
                  <a:txBody>
                    <a:bodyPr/>
                    <a:lstStyle/>
                    <a:p>
                      <a:r>
                        <a:rPr lang="en-US" sz="2400" baseline="0" dirty="0" smtClean="0"/>
                        <a:t>Has a more narrative format with a  definite beginning, middle &amp; end</a:t>
                      </a:r>
                      <a:endParaRPr lang="en-US" sz="2400" dirty="0"/>
                    </a:p>
                  </a:txBody>
                  <a:tcPr/>
                </a:tc>
              </a:tr>
              <a:tr h="1330656">
                <a:tc>
                  <a:txBody>
                    <a:bodyPr/>
                    <a:lstStyle/>
                    <a:p>
                      <a:r>
                        <a:rPr lang="en-US" sz="2400" dirty="0" smtClean="0"/>
                        <a:t>Stresses</a:t>
                      </a:r>
                      <a:r>
                        <a:rPr lang="en-US" sz="2400" baseline="0" dirty="0" smtClean="0"/>
                        <a:t> the 5Ws and 1H</a:t>
                      </a:r>
                      <a:endParaRPr lang="en-US" sz="2400" dirty="0"/>
                    </a:p>
                  </a:txBody>
                  <a:tcPr/>
                </a:tc>
                <a:tc>
                  <a:txBody>
                    <a:bodyPr/>
                    <a:lstStyle/>
                    <a:p>
                      <a:r>
                        <a:rPr lang="en-US" sz="2400" dirty="0" smtClean="0"/>
                        <a:t>Does</a:t>
                      </a:r>
                      <a:r>
                        <a:rPr lang="en-US" sz="2400" baseline="0" dirty="0" smtClean="0"/>
                        <a:t> not necessarily have 5Ws and 1H; delves deep into subject, giving a lot of details</a:t>
                      </a:r>
                      <a:endParaRPr lang="en-US" sz="2400" dirty="0"/>
                    </a:p>
                  </a:txBody>
                  <a:tcPr/>
                </a:tc>
              </a:tr>
              <a:tr h="1074761">
                <a:tc>
                  <a:txBody>
                    <a:bodyPr/>
                    <a:lstStyle/>
                    <a:p>
                      <a:r>
                        <a:rPr lang="en-US" sz="2400" dirty="0" smtClean="0"/>
                        <a:t>Reader can read</a:t>
                      </a:r>
                      <a:r>
                        <a:rPr lang="en-US" sz="2400" baseline="0" dirty="0" smtClean="0"/>
                        <a:t> 1-2 paragraphs and understand topic</a:t>
                      </a:r>
                      <a:endParaRPr lang="en-US" sz="2400" dirty="0"/>
                    </a:p>
                  </a:txBody>
                  <a:tcPr/>
                </a:tc>
                <a:tc>
                  <a:txBody>
                    <a:bodyPr/>
                    <a:lstStyle/>
                    <a:p>
                      <a:r>
                        <a:rPr lang="en-US" sz="2400" dirty="0" smtClean="0"/>
                        <a:t>Reader must read entire article to really</a:t>
                      </a:r>
                      <a:r>
                        <a:rPr lang="en-US" sz="2400" baseline="0" dirty="0" smtClean="0"/>
                        <a:t> understand the subject</a:t>
                      </a:r>
                      <a:endParaRPr lang="en-US" sz="2400" dirty="0"/>
                    </a:p>
                  </a:txBody>
                  <a:tcPr/>
                </a:tc>
              </a:tr>
            </a:tbl>
          </a:graphicData>
        </a:graphic>
      </p:graphicFrame>
    </p:spTree>
    <p:extLst>
      <p:ext uri="{BB962C8B-B14F-4D97-AF65-F5344CB8AC3E}">
        <p14:creationId xmlns:p14="http://schemas.microsoft.com/office/powerpoint/2010/main" val="157895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article leads</a:t>
            </a:r>
            <a:endParaRPr lang="en-US" dirty="0"/>
          </a:p>
        </p:txBody>
      </p:sp>
      <p:sp>
        <p:nvSpPr>
          <p:cNvPr id="3" name="Content Placeholder 2"/>
          <p:cNvSpPr>
            <a:spLocks noGrp="1"/>
          </p:cNvSpPr>
          <p:nvPr>
            <p:ph idx="1"/>
          </p:nvPr>
        </p:nvSpPr>
        <p:spPr>
          <a:xfrm>
            <a:off x="838200" y="1371600"/>
            <a:ext cx="7391400" cy="4800600"/>
          </a:xfrm>
        </p:spPr>
        <p:txBody>
          <a:bodyPr>
            <a:normAutofit/>
          </a:bodyPr>
          <a:lstStyle/>
          <a:p>
            <a:r>
              <a:rPr lang="en-US" sz="2400" dirty="0" smtClean="0"/>
              <a:t>Remember, we don’t have the 5Ws and 1H with feature articles. </a:t>
            </a:r>
          </a:p>
          <a:p>
            <a:r>
              <a:rPr lang="en-US" sz="2400" dirty="0"/>
              <a:t>Feature </a:t>
            </a:r>
            <a:r>
              <a:rPr lang="en-US" sz="2400" dirty="0" smtClean="0"/>
              <a:t>leads</a:t>
            </a:r>
            <a:r>
              <a:rPr lang="en-US" sz="2400" dirty="0"/>
              <a:t>, sometimes called delayed leads, unfold more slowly. They allow the writer to tell a story in a more traditional, narrative way. The objective, of course, is to draw the reader into the story, to make them </a:t>
            </a:r>
            <a:r>
              <a:rPr lang="en-US" sz="2400" i="1" dirty="0"/>
              <a:t>want</a:t>
            </a:r>
            <a:r>
              <a:rPr lang="en-US" sz="2400" dirty="0"/>
              <a:t> to read more.</a:t>
            </a:r>
            <a:endParaRPr lang="en-US" sz="2400" dirty="0" smtClean="0"/>
          </a:p>
          <a:p>
            <a:r>
              <a:rPr lang="en-US" sz="2400" dirty="0" smtClean="0"/>
              <a:t>Think of the lead as more of an “attention getter” from your other English classes. Feature leads must introduce your subject and your angle in an interesting way.</a:t>
            </a:r>
          </a:p>
        </p:txBody>
      </p:sp>
    </p:spTree>
    <p:extLst>
      <p:ext uri="{BB962C8B-B14F-4D97-AF65-F5344CB8AC3E}">
        <p14:creationId xmlns:p14="http://schemas.microsoft.com/office/powerpoint/2010/main" val="3695529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article leads</a:t>
            </a:r>
            <a:endParaRPr lang="en-US" dirty="0"/>
          </a:p>
        </p:txBody>
      </p:sp>
      <p:sp>
        <p:nvSpPr>
          <p:cNvPr id="3" name="Content Placeholder 2"/>
          <p:cNvSpPr>
            <a:spLocks noGrp="1"/>
          </p:cNvSpPr>
          <p:nvPr>
            <p:ph idx="1"/>
          </p:nvPr>
        </p:nvSpPr>
        <p:spPr/>
        <p:txBody>
          <a:bodyPr>
            <a:normAutofit/>
          </a:bodyPr>
          <a:lstStyle/>
          <a:p>
            <a:r>
              <a:rPr lang="en-US" sz="2800" dirty="0" smtClean="0"/>
              <a:t>Feature leads often use anecdotes- short stories about the subject. Think of them as scene-setting.</a:t>
            </a:r>
          </a:p>
          <a:p>
            <a:r>
              <a:rPr lang="en-US" sz="2800" dirty="0" smtClean="0"/>
              <a:t>Feature leads are usually 2-3 paragraphs long!</a:t>
            </a:r>
          </a:p>
        </p:txBody>
      </p:sp>
    </p:spTree>
    <p:extLst>
      <p:ext uri="{BB962C8B-B14F-4D97-AF65-F5344CB8AC3E}">
        <p14:creationId xmlns:p14="http://schemas.microsoft.com/office/powerpoint/2010/main" val="260582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feature article lead</a:t>
            </a:r>
            <a:endParaRPr lang="en-US" dirty="0"/>
          </a:p>
        </p:txBody>
      </p:sp>
      <p:sp>
        <p:nvSpPr>
          <p:cNvPr id="3" name="Content Placeholder 2"/>
          <p:cNvSpPr>
            <a:spLocks noGrp="1"/>
          </p:cNvSpPr>
          <p:nvPr>
            <p:ph idx="1"/>
          </p:nvPr>
        </p:nvSpPr>
        <p:spPr>
          <a:xfrm>
            <a:off x="685800" y="1371600"/>
            <a:ext cx="7924800" cy="5181600"/>
          </a:xfrm>
        </p:spPr>
        <p:txBody>
          <a:bodyPr/>
          <a:lstStyle/>
          <a:p>
            <a:pPr marL="0" indent="0">
              <a:buNone/>
            </a:pPr>
            <a:r>
              <a:rPr lang="en-US" i="1" dirty="0"/>
              <a:t>Here’s a </a:t>
            </a:r>
            <a:r>
              <a:rPr lang="en-US" i="1" dirty="0" smtClean="0"/>
              <a:t>Pulitzer Prize winning example by </a:t>
            </a:r>
            <a:r>
              <a:rPr lang="en-US" i="1" dirty="0"/>
              <a:t>Andrea Elliott of </a:t>
            </a:r>
            <a:r>
              <a:rPr lang="en-US" i="1" dirty="0" smtClean="0"/>
              <a:t>“The </a:t>
            </a:r>
            <a:r>
              <a:rPr lang="en-US" i="1" dirty="0"/>
              <a:t>New York </a:t>
            </a:r>
            <a:r>
              <a:rPr lang="en-US" i="1" dirty="0" smtClean="0"/>
              <a:t>Times”:</a:t>
            </a:r>
            <a:r>
              <a:rPr lang="en-US" i="1" dirty="0"/>
              <a:t>	</a:t>
            </a:r>
          </a:p>
          <a:p>
            <a:pPr marL="0" indent="0">
              <a:buNone/>
            </a:pPr>
            <a:r>
              <a:rPr lang="en-US" i="1" dirty="0" smtClean="0"/>
              <a:t>	</a:t>
            </a:r>
            <a:r>
              <a:rPr lang="en-US" sz="2400" dirty="0" smtClean="0"/>
              <a:t>The </a:t>
            </a:r>
            <a:r>
              <a:rPr lang="en-US" sz="2400" dirty="0"/>
              <a:t>young Egyptian professional could pass for any New York bachelor.</a:t>
            </a:r>
          </a:p>
          <a:p>
            <a:pPr marL="0" indent="0">
              <a:buNone/>
            </a:pPr>
            <a:r>
              <a:rPr lang="en-US" sz="2400" dirty="0" smtClean="0"/>
              <a:t>	Dressed </a:t>
            </a:r>
            <a:r>
              <a:rPr lang="en-US" sz="2400" dirty="0"/>
              <a:t>in a crisp polo shirt and swathed in cologne, he races his Nissan Maxima through the rain-slicked streets of Manhattan, late for a date with a tall brunette. At red lights, he fusses with his hair.</a:t>
            </a:r>
          </a:p>
          <a:p>
            <a:pPr marL="0" indent="0">
              <a:buNone/>
            </a:pPr>
            <a:r>
              <a:rPr lang="en-US" sz="2400" dirty="0" smtClean="0"/>
              <a:t>	What </a:t>
            </a:r>
            <a:r>
              <a:rPr lang="en-US" sz="2400" dirty="0"/>
              <a:t>sets the bachelor apart from other young men on the make is the </a:t>
            </a:r>
            <a:r>
              <a:rPr lang="en-US" sz="2400" dirty="0" smtClean="0"/>
              <a:t>chaperone </a:t>
            </a:r>
            <a:r>
              <a:rPr lang="en-US" sz="2400" dirty="0"/>
              <a:t>sitting next to him -- a tall, bearded man in a white robe and stiff embroidered hat.</a:t>
            </a:r>
          </a:p>
          <a:p>
            <a:endParaRPr lang="en-US" dirty="0"/>
          </a:p>
        </p:txBody>
      </p:sp>
    </p:spTree>
    <p:extLst>
      <p:ext uri="{BB962C8B-B14F-4D97-AF65-F5344CB8AC3E}">
        <p14:creationId xmlns:p14="http://schemas.microsoft.com/office/powerpoint/2010/main" val="233470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ir">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Air">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ir">
      <a:fillStyleLst>
        <a:solidFill>
          <a:schemeClr val="phClr"/>
        </a:solidFill>
        <a:gradFill rotWithShape="1">
          <a:gsLst>
            <a:gs pos="0">
              <a:schemeClr val="phClr">
                <a:tint val="70000"/>
                <a:satMod val="200000"/>
              </a:schemeClr>
            </a:gs>
            <a:gs pos="35000">
              <a:schemeClr val="phClr">
                <a:tint val="50000"/>
                <a:satMod val="250000"/>
              </a:schemeClr>
            </a:gs>
            <a:gs pos="100000">
              <a:schemeClr val="phClr">
                <a:tint val="40000"/>
                <a:satMod val="350000"/>
              </a:schemeClr>
            </a:gs>
          </a:gsLst>
          <a:lin ang="8700000" scaled="1"/>
        </a:gradFill>
        <a:blipFill rotWithShape="1">
          <a:blip xmlns:r="http://schemas.openxmlformats.org/officeDocument/2006/relationships" r:embed="rId1">
            <a:duotone>
              <a:schemeClr val="phClr">
                <a:shade val="50000"/>
                <a:satMod val="110000"/>
              </a:schemeClr>
              <a:schemeClr val="phClr">
                <a:tint val="70000"/>
                <a:satMod val="150000"/>
              </a:schemeClr>
            </a:duotone>
          </a:blip>
          <a:tile tx="0" ty="0" sx="35000" sy="35000" flip="none" algn="tl"/>
        </a:blipFill>
      </a:fillStyleLst>
      <a:lnStyleLst>
        <a:ln w="9525" cap="flat" cmpd="sng" algn="ctr">
          <a:solidFill>
            <a:schemeClr val="phClr">
              <a:shade val="95000"/>
              <a:satMod val="115000"/>
            </a:schemeClr>
          </a:solidFill>
          <a:prstDash val="solid"/>
        </a:ln>
        <a:ln w="12700" cap="flat" cmpd="sng" algn="ctr">
          <a:solidFill>
            <a:schemeClr val="phClr">
              <a:shade val="90000"/>
              <a:satMod val="115000"/>
            </a:schemeClr>
          </a:solidFill>
          <a:prstDash val="solid"/>
        </a:ln>
        <a:ln w="19050" cap="flat" cmpd="sng" algn="ctr">
          <a:solidFill>
            <a:schemeClr val="phClr">
              <a:shade val="80000"/>
              <a:satMod val="110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25400" dir="5400000" rotWithShape="0">
              <a:srgbClr val="FFFFFF">
                <a:alpha val="50000"/>
              </a:srgbClr>
            </a:outerShdw>
            <a:reflection blurRad="63500" stA="20000" endPos="15000" dist="12700" dir="5400000" sy="-100000" rotWithShape="0"/>
          </a:effectLst>
        </a:effectStyle>
        <a:effectStyle>
          <a:effectLst>
            <a:reflection blurRad="127000" stA="25000" endPos="20000" dist="38100" dir="5400000" sy="-100000" rotWithShape="0"/>
          </a:effectLst>
          <a:scene3d>
            <a:camera prst="orthographicFront">
              <a:rot lat="0" lon="0" rev="0"/>
            </a:camera>
            <a:lightRig rig="balanced" dir="b">
              <a:rot lat="0" lon="0" rev="2700000"/>
            </a:lightRig>
          </a:scene3d>
          <a:sp3d>
            <a:bevelT w="38100" h="25400"/>
          </a:sp3d>
        </a:effectStyle>
      </a:effectStyleLst>
      <a:bgFillStyleLst>
        <a:solidFill>
          <a:schemeClr val="phClr"/>
        </a:solidFill>
        <a:gradFill rotWithShape="1">
          <a:gsLst>
            <a:gs pos="0">
              <a:schemeClr val="phClr"/>
            </a:gs>
            <a:gs pos="52000">
              <a:srgbClr val="D8D8D8"/>
            </a:gs>
            <a:gs pos="100000">
              <a:schemeClr val="phClr">
                <a:lumMod val="25000"/>
              </a:schemeClr>
            </a:gs>
          </a:gsLst>
          <a:path path="circle">
            <a:fillToRect t="-80000" r="80000" b="180000"/>
          </a:path>
        </a:gradFill>
        <a:gradFill rotWithShape="1">
          <a:gsLst>
            <a:gs pos="0">
              <a:schemeClr val="accent5"/>
            </a:gs>
            <a:gs pos="52000">
              <a:srgbClr val="D8D8D8"/>
            </a:gs>
            <a:gs pos="100000">
              <a:schemeClr val="phClr">
                <a:lumMod val="25000"/>
              </a:schemeClr>
            </a:gs>
          </a:gsLst>
          <a:path path="circle">
            <a:fillToRect t="-80000" r="8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Template>
  <TotalTime>57</TotalTime>
  <Words>711</Words>
  <Application>Microsoft Office PowerPoint</Application>
  <PresentationFormat>On-screen Show (4:3)</PresentationFormat>
  <Paragraphs>63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Air</vt:lpstr>
      <vt:lpstr>Feature Articles</vt:lpstr>
      <vt:lpstr>What are feature articles?</vt:lpstr>
      <vt:lpstr>What are the components of feature articles?</vt:lpstr>
      <vt:lpstr>Finding an angle</vt:lpstr>
      <vt:lpstr>Finding an angle</vt:lpstr>
      <vt:lpstr>News v.s. Feature writing</vt:lpstr>
      <vt:lpstr>Feature article leads</vt:lpstr>
      <vt:lpstr>Feature article leads</vt:lpstr>
      <vt:lpstr>Sample feature article lead</vt:lpstr>
      <vt:lpstr>Nutgraf</vt:lpstr>
      <vt:lpstr>Sample nutgraf</vt:lpstr>
      <vt:lpstr>Sample nutgraf</vt:lpstr>
      <vt:lpstr>The remainder of the article</vt:lpstr>
      <vt:lpstr>Some feature article DON’Ts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Articles</dc:title>
  <dc:creator>Lisa Wallis</dc:creator>
  <cp:lastModifiedBy>Windows User</cp:lastModifiedBy>
  <cp:revision>7</cp:revision>
  <dcterms:created xsi:type="dcterms:W3CDTF">2011-10-02T15:14:01Z</dcterms:created>
  <dcterms:modified xsi:type="dcterms:W3CDTF">2017-11-02T14:20:12Z</dcterms:modified>
</cp:coreProperties>
</file>