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4" r:id="rId1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Schoolbook"/>
          <a:ea typeface="Century Schoolbook"/>
          <a:cs typeface="Century School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8CC"/>
          </a:solidFill>
        </a:fill>
      </a:tcStyle>
    </a:wholeTbl>
    <a:band2H>
      <a:tcTxStyle/>
      <a:tcStyle>
        <a:tcBdr/>
        <a:fill>
          <a:solidFill>
            <a:srgbClr val="FFEDE7"/>
          </a:solidFill>
        </a:fill>
      </a:tcStyle>
    </a:band2H>
    <a:firstCol>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Schoolbook"/>
          <a:ea typeface="Century Schoolbook"/>
          <a:cs typeface="Century School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Schoolbook"/>
          <a:ea typeface="Century Schoolbook"/>
          <a:cs typeface="Century School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Schoolbook"/>
          <a:ea typeface="Century Schoolbook"/>
          <a:cs typeface="Century School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Schoolbook"/>
          <a:ea typeface="Century Schoolbook"/>
          <a:cs typeface="Century School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Schoolbook"/>
          <a:ea typeface="Century Schoolbook"/>
          <a:cs typeface="Century Schoolbook"/>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Schoolbook"/>
          <a:ea typeface="Century Schoolbook"/>
          <a:cs typeface="Century Schoolbook"/>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Schoolbook"/>
          <a:ea typeface="Century Schoolbook"/>
          <a:cs typeface="Century School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Schoolbook"/>
          <a:ea typeface="Century Schoolbook"/>
          <a:cs typeface="Century School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Schoolbook"/>
          <a:ea typeface="Century Schoolbook"/>
          <a:cs typeface="Century School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Schoolbook"/>
          <a:ea typeface="Century Schoolbook"/>
          <a:cs typeface="Century Schoolbook"/>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Schoolbook"/>
          <a:ea typeface="Century Schoolbook"/>
          <a:cs typeface="Century School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474"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2" name="Shape 12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61246137"/>
      </p:ext>
    </p:extLst>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Harry_Reasoner" TargetMode="External"/><Relationship Id="rId7" Type="http://schemas.openxmlformats.org/officeDocument/2006/relationships/hyperlink" Target="https://en.wikipedia.org/wiki/CBS_New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60_Minutes" TargetMode="External"/><Relationship Id="rId5" Type="http://schemas.openxmlformats.org/officeDocument/2006/relationships/hyperlink" Target="https://en.wikipedia.org/wiki/CBS_Evening_News" TargetMode="External"/><Relationship Id="rId4" Type="http://schemas.openxmlformats.org/officeDocument/2006/relationships/hyperlink" Target="https://en.wikipedia.org/wiki/ABC_New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Barbara Walters- </a:t>
            </a:r>
            <a:r>
              <a:rPr lang="en-US" b="0" i="0" dirty="0" smtClean="0">
                <a:effectLst/>
                <a:latin typeface="+mn-lt"/>
                <a:ea typeface="+mn-ea"/>
                <a:cs typeface="+mn-cs"/>
                <a:sym typeface="Helvetica Neue"/>
              </a:rPr>
              <a:t>she became the first female co-anchor of a network evening news, working with </a:t>
            </a:r>
            <a:r>
              <a:rPr lang="en-US" b="0" i="0" u="none" strike="noStrike" dirty="0" smtClean="0">
                <a:effectLst/>
                <a:latin typeface="+mn-lt"/>
                <a:ea typeface="+mn-ea"/>
                <a:cs typeface="+mn-cs"/>
                <a:sym typeface="Helvetica Neue"/>
                <a:hlinkClick r:id="rId3" tooltip="Harry Reasoner"/>
              </a:rPr>
              <a:t>Harry Reasoner</a:t>
            </a:r>
            <a:r>
              <a:rPr lang="en-US" b="0" i="0" dirty="0" smtClean="0">
                <a:effectLst/>
                <a:latin typeface="+mn-lt"/>
                <a:ea typeface="+mn-ea"/>
                <a:cs typeface="+mn-cs"/>
                <a:sym typeface="Helvetica Neue"/>
              </a:rPr>
              <a:t> on the </a:t>
            </a:r>
            <a:r>
              <a:rPr lang="en-US" b="0" i="0" u="none" strike="noStrike" dirty="0" smtClean="0">
                <a:effectLst/>
                <a:latin typeface="+mn-lt"/>
                <a:ea typeface="+mn-ea"/>
                <a:cs typeface="+mn-cs"/>
                <a:sym typeface="Helvetica Neue"/>
                <a:hlinkClick r:id="rId4" tooltip="ABC News"/>
              </a:rPr>
              <a:t>ABC News</a:t>
            </a:r>
            <a:r>
              <a:rPr lang="en-US" b="0" i="0" dirty="0" smtClean="0">
                <a:effectLst/>
                <a:latin typeface="+mn-lt"/>
                <a:ea typeface="+mn-ea"/>
                <a:cs typeface="+mn-cs"/>
                <a:sym typeface="Helvetica Neue"/>
              </a:rPr>
              <a:t> flagship program, the </a:t>
            </a:r>
            <a:r>
              <a:rPr lang="en-US" b="0" i="1" dirty="0" smtClean="0">
                <a:effectLst/>
                <a:latin typeface="+mn-lt"/>
                <a:ea typeface="+mn-ea"/>
                <a:cs typeface="+mn-cs"/>
                <a:sym typeface="Helvetica Neue"/>
              </a:rPr>
              <a:t>ABC Evening News</a:t>
            </a:r>
            <a:r>
              <a:rPr lang="en-US" b="0" i="0" dirty="0" smtClean="0">
                <a:effectLst/>
                <a:latin typeface="+mn-lt"/>
                <a:ea typeface="+mn-ea"/>
                <a:cs typeface="+mn-cs"/>
                <a:sym typeface="Helvetica Neue"/>
              </a:rPr>
              <a:t>, earning an unprecedented US$1 million per year.</a:t>
            </a:r>
          </a:p>
          <a:p>
            <a:endParaRPr lang="en-US" b="0" i="0" dirty="0" smtClean="0">
              <a:effectLst/>
              <a:latin typeface="+mn-lt"/>
              <a:ea typeface="+mn-ea"/>
              <a:cs typeface="+mn-cs"/>
              <a:sym typeface="Helvetica Neue"/>
            </a:endParaRPr>
          </a:p>
          <a:p>
            <a:r>
              <a:rPr lang="en-US" b="0" i="0" dirty="0" smtClean="0">
                <a:effectLst/>
                <a:latin typeface="+mn-lt"/>
                <a:ea typeface="+mn-ea"/>
                <a:cs typeface="+mn-cs"/>
                <a:sym typeface="Helvetica Neue"/>
              </a:rPr>
              <a:t>Carmen Harlan- Channel</a:t>
            </a:r>
            <a:r>
              <a:rPr lang="en-US" b="0" i="0" baseline="0" dirty="0" smtClean="0">
                <a:effectLst/>
                <a:latin typeface="+mn-lt"/>
                <a:ea typeface="+mn-ea"/>
                <a:cs typeface="+mn-cs"/>
                <a:sym typeface="Helvetica Neue"/>
              </a:rPr>
              <a:t> 4 anchor in Detroit</a:t>
            </a:r>
          </a:p>
          <a:p>
            <a:endParaRPr lang="en-US" b="0" i="0" baseline="0" dirty="0" smtClean="0">
              <a:effectLst/>
              <a:latin typeface="+mn-lt"/>
              <a:ea typeface="+mn-ea"/>
              <a:cs typeface="+mn-cs"/>
              <a:sym typeface="Helvetica Neue"/>
            </a:endParaRPr>
          </a:p>
          <a:p>
            <a:r>
              <a:rPr lang="en-US" b="0" i="0" baseline="0" dirty="0" smtClean="0">
                <a:effectLst/>
                <a:latin typeface="+mn-lt"/>
                <a:ea typeface="+mn-ea"/>
                <a:cs typeface="+mn-cs"/>
                <a:sym typeface="Helvetica Neue"/>
              </a:rPr>
              <a:t>Anderson Cooper- CNN</a:t>
            </a:r>
          </a:p>
          <a:p>
            <a:r>
              <a:rPr lang="en-US" b="0" i="0" baseline="0" dirty="0" smtClean="0">
                <a:effectLst/>
                <a:latin typeface="+mn-lt"/>
                <a:ea typeface="+mn-ea"/>
                <a:cs typeface="+mn-cs"/>
                <a:sym typeface="Helvetica Neue"/>
              </a:rPr>
              <a:t>Katie Couric- </a:t>
            </a:r>
            <a:r>
              <a:rPr lang="en-US" b="0" i="0" dirty="0" smtClean="0">
                <a:effectLst/>
                <a:latin typeface="+mn-lt"/>
                <a:ea typeface="+mn-ea"/>
                <a:cs typeface="+mn-cs"/>
                <a:sym typeface="Helvetica Neue"/>
              </a:rPr>
              <a:t>the new anchor and managing editor of </a:t>
            </a:r>
            <a:r>
              <a:rPr lang="en-US" b="0" i="1" u="none" strike="noStrike" dirty="0" smtClean="0">
                <a:effectLst/>
                <a:latin typeface="+mn-lt"/>
                <a:ea typeface="+mn-ea"/>
                <a:cs typeface="+mn-cs"/>
                <a:sym typeface="Helvetica Neue"/>
                <a:hlinkClick r:id="rId5" tooltip="CBS Evening News"/>
              </a:rPr>
              <a:t>CBS Evening News</a:t>
            </a:r>
            <a:r>
              <a:rPr lang="en-US" b="0" i="0" dirty="0" smtClean="0">
                <a:effectLst/>
                <a:latin typeface="+mn-lt"/>
                <a:ea typeface="+mn-ea"/>
                <a:cs typeface="+mn-cs"/>
                <a:sym typeface="Helvetica Neue"/>
              </a:rPr>
              <a:t>. Couric would also contribute to </a:t>
            </a:r>
            <a:r>
              <a:rPr lang="en-US" b="0" i="1" u="none" strike="noStrike" dirty="0" smtClean="0">
                <a:effectLst/>
                <a:latin typeface="+mn-lt"/>
                <a:ea typeface="+mn-ea"/>
                <a:cs typeface="+mn-cs"/>
                <a:sym typeface="Helvetica Neue"/>
                <a:hlinkClick r:id="rId6" tooltip="60 Minutes"/>
              </a:rPr>
              <a:t>60 Minutes</a:t>
            </a:r>
            <a:r>
              <a:rPr lang="en-US" b="0" i="0" dirty="0" smtClean="0">
                <a:effectLst/>
                <a:latin typeface="+mn-lt"/>
                <a:ea typeface="+mn-ea"/>
                <a:cs typeface="+mn-cs"/>
                <a:sym typeface="Helvetica Neue"/>
              </a:rPr>
              <a:t> and anchor prime-time news specials for CBS. Couric earned US$15 million per year while at CBS, a salary that made her the highest paid journalist in the world</a:t>
            </a:r>
          </a:p>
          <a:p>
            <a:endParaRPr lang="en-US" b="0" i="0" dirty="0" smtClean="0">
              <a:effectLst/>
              <a:latin typeface="+mn-lt"/>
              <a:ea typeface="+mn-ea"/>
              <a:cs typeface="+mn-cs"/>
              <a:sym typeface="Helvetica Neue"/>
            </a:endParaRPr>
          </a:p>
          <a:p>
            <a:r>
              <a:rPr lang="en-US" b="0" i="0" dirty="0" smtClean="0">
                <a:effectLst/>
                <a:latin typeface="+mn-lt"/>
                <a:ea typeface="+mn-ea"/>
                <a:cs typeface="+mn-cs"/>
                <a:sym typeface="Helvetica Neue"/>
              </a:rPr>
              <a:t>Walter</a:t>
            </a:r>
            <a:r>
              <a:rPr lang="en-US" b="0" i="0" baseline="0" dirty="0" smtClean="0">
                <a:effectLst/>
                <a:latin typeface="+mn-lt"/>
                <a:ea typeface="+mn-ea"/>
                <a:cs typeface="+mn-cs"/>
                <a:sym typeface="Helvetica Neue"/>
              </a:rPr>
              <a:t> Cronkite- </a:t>
            </a:r>
            <a:r>
              <a:rPr lang="en-US" b="0" i="0" dirty="0" smtClean="0">
                <a:effectLst/>
                <a:latin typeface="+mn-lt"/>
                <a:ea typeface="+mn-ea"/>
                <a:cs typeface="+mn-cs"/>
                <a:sym typeface="Helvetica Neue"/>
              </a:rPr>
              <a:t> was an American broadcast journalist who served as anchorman for the </a:t>
            </a:r>
            <a:r>
              <a:rPr lang="en-US" b="0" i="1" u="none" strike="noStrike" dirty="0" smtClean="0">
                <a:effectLst/>
                <a:latin typeface="+mn-lt"/>
                <a:ea typeface="+mn-ea"/>
                <a:cs typeface="+mn-cs"/>
                <a:sym typeface="Helvetica Neue"/>
                <a:hlinkClick r:id="rId5" tooltip="CBS Evening News"/>
              </a:rPr>
              <a:t>CBS Evening News</a:t>
            </a:r>
            <a:r>
              <a:rPr lang="en-US" b="0" i="0" dirty="0" smtClean="0">
                <a:effectLst/>
                <a:latin typeface="+mn-lt"/>
                <a:ea typeface="+mn-ea"/>
                <a:cs typeface="+mn-cs"/>
                <a:sym typeface="Helvetica Neue"/>
              </a:rPr>
              <a:t> for 19 years (1962–1981). During the heyday of </a:t>
            </a:r>
            <a:r>
              <a:rPr lang="en-US" b="0" i="0" u="none" strike="noStrike" dirty="0" smtClean="0">
                <a:effectLst/>
                <a:latin typeface="+mn-lt"/>
                <a:ea typeface="+mn-ea"/>
                <a:cs typeface="+mn-cs"/>
                <a:sym typeface="Helvetica Neue"/>
                <a:hlinkClick r:id="rId7" tooltip="CBS News"/>
              </a:rPr>
              <a:t>CBS News</a:t>
            </a:r>
            <a:r>
              <a:rPr lang="en-US" b="0" i="0" dirty="0" smtClean="0">
                <a:effectLst/>
                <a:latin typeface="+mn-lt"/>
                <a:ea typeface="+mn-ea"/>
                <a:cs typeface="+mn-cs"/>
                <a:sym typeface="Helvetica Neue"/>
              </a:rPr>
              <a:t> in the 1960s and 1970s, he was often cited as "the most trusted man in America" after being so named in an opinion poll</a:t>
            </a:r>
            <a:endParaRPr lang="en-US" dirty="0"/>
          </a:p>
        </p:txBody>
      </p:sp>
    </p:spTree>
    <p:extLst>
      <p:ext uri="{BB962C8B-B14F-4D97-AF65-F5344CB8AC3E}">
        <p14:creationId xmlns:p14="http://schemas.microsoft.com/office/powerpoint/2010/main" val="428726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7" name="Title Text"/>
          <p:cNvSpPr>
            <a:spLocks noGrp="1"/>
          </p:cNvSpPr>
          <p:nvPr>
            <p:ph type="title"/>
          </p:nvPr>
        </p:nvSpPr>
        <p:spPr>
          <a:prstGeom prst="rect">
            <a:avLst/>
          </a:prstGeom>
        </p:spPr>
        <p:txBody>
          <a:bodyPr/>
          <a:lstStyle/>
          <a:p>
            <a:r>
              <a:t>Title Text</a:t>
            </a:r>
          </a:p>
        </p:txBody>
      </p:sp>
      <p:sp>
        <p:nvSpPr>
          <p:cNvPr id="1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6" name="Rectangle"/>
          <p:cNvSpPr/>
          <p:nvPr/>
        </p:nvSpPr>
        <p:spPr>
          <a:xfrm>
            <a:off x="381000" y="0"/>
            <a:ext cx="609600" cy="6858000"/>
          </a:xfrm>
          <a:prstGeom prst="rect">
            <a:avLst/>
          </a:prstGeom>
          <a:solidFill>
            <a:srgbClr val="FEC3AE">
              <a:alpha val="54116"/>
            </a:srgbClr>
          </a:solidFill>
          <a:ln w="12700">
            <a:miter lim="400000"/>
          </a:ln>
        </p:spPr>
        <p:txBody>
          <a:bodyPr lIns="45719" rIns="45719" anchor="ctr"/>
          <a:lstStyle/>
          <a:p>
            <a:pPr algn="ctr">
              <a:defRPr>
                <a:solidFill>
                  <a:srgbClr val="FFFFFF"/>
                </a:solidFill>
              </a:defRPr>
            </a:pPr>
            <a:endParaRPr dirty="0"/>
          </a:p>
        </p:txBody>
      </p:sp>
      <p:sp>
        <p:nvSpPr>
          <p:cNvPr id="27" name="Rectangle"/>
          <p:cNvSpPr/>
          <p:nvPr/>
        </p:nvSpPr>
        <p:spPr>
          <a:xfrm>
            <a:off x="276225" y="0"/>
            <a:ext cx="104775" cy="6858000"/>
          </a:xfrm>
          <a:prstGeom prst="rect">
            <a:avLst/>
          </a:prstGeom>
          <a:solidFill>
            <a:srgbClr val="FFD9CE">
              <a:alpha val="36077"/>
            </a:srgbClr>
          </a:solidFill>
          <a:ln w="12700">
            <a:miter lim="400000"/>
          </a:ln>
        </p:spPr>
        <p:txBody>
          <a:bodyPr lIns="45719" rIns="45719" anchor="ctr"/>
          <a:lstStyle/>
          <a:p>
            <a:pPr algn="ctr">
              <a:defRPr>
                <a:solidFill>
                  <a:srgbClr val="FFFFFF"/>
                </a:solidFill>
              </a:defRPr>
            </a:pPr>
            <a:endParaRPr dirty="0"/>
          </a:p>
        </p:txBody>
      </p:sp>
      <p:sp>
        <p:nvSpPr>
          <p:cNvPr id="28" name="Rectangle"/>
          <p:cNvSpPr/>
          <p:nvPr/>
        </p:nvSpPr>
        <p:spPr>
          <a:xfrm>
            <a:off x="990600" y="0"/>
            <a:ext cx="182563" cy="6858000"/>
          </a:xfrm>
          <a:prstGeom prst="rect">
            <a:avLst/>
          </a:prstGeom>
          <a:solidFill>
            <a:srgbClr val="FFD9CE">
              <a:alpha val="70195"/>
            </a:srgbClr>
          </a:solidFill>
          <a:ln w="12700">
            <a:miter lim="400000"/>
          </a:ln>
        </p:spPr>
        <p:txBody>
          <a:bodyPr lIns="45719" rIns="45719" anchor="ctr"/>
          <a:lstStyle/>
          <a:p>
            <a:pPr algn="ctr">
              <a:defRPr>
                <a:solidFill>
                  <a:srgbClr val="FFFFFF"/>
                </a:solidFill>
              </a:defRPr>
            </a:pPr>
            <a:endParaRPr dirty="0"/>
          </a:p>
        </p:txBody>
      </p:sp>
      <p:sp>
        <p:nvSpPr>
          <p:cNvPr id="29" name="Rectangle"/>
          <p:cNvSpPr/>
          <p:nvPr/>
        </p:nvSpPr>
        <p:spPr>
          <a:xfrm>
            <a:off x="1141412" y="0"/>
            <a:ext cx="230188" cy="6858000"/>
          </a:xfrm>
          <a:prstGeom prst="rect">
            <a:avLst/>
          </a:prstGeom>
          <a:solidFill>
            <a:srgbClr val="FFEDE8">
              <a:alpha val="70979"/>
            </a:srgbClr>
          </a:solidFill>
          <a:ln w="12700">
            <a:miter lim="400000"/>
          </a:ln>
        </p:spPr>
        <p:txBody>
          <a:bodyPr lIns="45719" rIns="45719" anchor="ctr"/>
          <a:lstStyle/>
          <a:p>
            <a:pPr algn="ctr">
              <a:defRPr>
                <a:solidFill>
                  <a:srgbClr val="FFFFFF"/>
                </a:solidFill>
              </a:defRPr>
            </a:pPr>
            <a:endParaRPr dirty="0"/>
          </a:p>
        </p:txBody>
      </p:sp>
      <p:sp>
        <p:nvSpPr>
          <p:cNvPr id="30" name="Line"/>
          <p:cNvSpPr/>
          <p:nvPr/>
        </p:nvSpPr>
        <p:spPr>
          <a:xfrm flipH="1">
            <a:off x="106362" y="0"/>
            <a:ext cx="1" cy="6858001"/>
          </a:xfrm>
          <a:prstGeom prst="line">
            <a:avLst/>
          </a:prstGeom>
          <a:ln w="57150">
            <a:solidFill>
              <a:srgbClr val="FEC3AE">
                <a:alpha val="72940"/>
              </a:srgbClr>
            </a:solidFill>
          </a:ln>
        </p:spPr>
        <p:txBody>
          <a:bodyPr lIns="45719" rIns="45719"/>
          <a:lstStyle/>
          <a:p>
            <a:endParaRPr dirty="0"/>
          </a:p>
        </p:txBody>
      </p:sp>
      <p:sp>
        <p:nvSpPr>
          <p:cNvPr id="31" name="Line"/>
          <p:cNvSpPr/>
          <p:nvPr/>
        </p:nvSpPr>
        <p:spPr>
          <a:xfrm flipH="1">
            <a:off x="914399" y="0"/>
            <a:ext cx="2" cy="6858001"/>
          </a:xfrm>
          <a:prstGeom prst="line">
            <a:avLst/>
          </a:prstGeom>
          <a:ln w="57150">
            <a:solidFill>
              <a:srgbClr val="FFEDE8">
                <a:alpha val="83135"/>
              </a:srgbClr>
            </a:solidFill>
          </a:ln>
        </p:spPr>
        <p:txBody>
          <a:bodyPr lIns="45719" rIns="45719"/>
          <a:lstStyle/>
          <a:p>
            <a:endParaRPr dirty="0"/>
          </a:p>
        </p:txBody>
      </p:sp>
      <p:sp>
        <p:nvSpPr>
          <p:cNvPr id="32" name="Line"/>
          <p:cNvSpPr/>
          <p:nvPr/>
        </p:nvSpPr>
        <p:spPr>
          <a:xfrm flipH="1">
            <a:off x="854074" y="0"/>
            <a:ext cx="2" cy="6858001"/>
          </a:xfrm>
          <a:prstGeom prst="line">
            <a:avLst/>
          </a:prstGeom>
          <a:ln w="57150">
            <a:solidFill>
              <a:srgbClr val="FEC3AE"/>
            </a:solidFill>
          </a:ln>
        </p:spPr>
        <p:txBody>
          <a:bodyPr lIns="45719" rIns="45719"/>
          <a:lstStyle/>
          <a:p>
            <a:endParaRPr dirty="0"/>
          </a:p>
        </p:txBody>
      </p:sp>
      <p:sp>
        <p:nvSpPr>
          <p:cNvPr id="33" name="Line"/>
          <p:cNvSpPr/>
          <p:nvPr/>
        </p:nvSpPr>
        <p:spPr>
          <a:xfrm flipH="1">
            <a:off x="1727199" y="0"/>
            <a:ext cx="2" cy="6858001"/>
          </a:xfrm>
          <a:prstGeom prst="line">
            <a:avLst/>
          </a:prstGeom>
          <a:ln w="28575">
            <a:solidFill>
              <a:srgbClr val="FEC3AE">
                <a:alpha val="81959"/>
              </a:srgbClr>
            </a:solidFill>
          </a:ln>
        </p:spPr>
        <p:txBody>
          <a:bodyPr lIns="45719" rIns="45719"/>
          <a:lstStyle/>
          <a:p>
            <a:endParaRPr dirty="0"/>
          </a:p>
        </p:txBody>
      </p:sp>
      <p:sp>
        <p:nvSpPr>
          <p:cNvPr id="34" name="Line"/>
          <p:cNvSpPr/>
          <p:nvPr/>
        </p:nvSpPr>
        <p:spPr>
          <a:xfrm flipH="1">
            <a:off x="1066799" y="0"/>
            <a:ext cx="2" cy="6858001"/>
          </a:xfrm>
          <a:prstGeom prst="line">
            <a:avLst/>
          </a:prstGeom>
          <a:ln>
            <a:solidFill>
              <a:srgbClr val="FEC3AE"/>
            </a:solidFill>
          </a:ln>
        </p:spPr>
        <p:txBody>
          <a:bodyPr lIns="45719" rIns="45719"/>
          <a:lstStyle/>
          <a:p>
            <a:endParaRPr dirty="0"/>
          </a:p>
        </p:txBody>
      </p:sp>
      <p:sp>
        <p:nvSpPr>
          <p:cNvPr id="35" name="Line"/>
          <p:cNvSpPr/>
          <p:nvPr/>
        </p:nvSpPr>
        <p:spPr>
          <a:xfrm flipH="1">
            <a:off x="9113837" y="0"/>
            <a:ext cx="1" cy="6858001"/>
          </a:xfrm>
          <a:prstGeom prst="line">
            <a:avLst/>
          </a:prstGeom>
          <a:ln w="57150">
            <a:solidFill>
              <a:srgbClr val="FEC3AE"/>
            </a:solidFill>
          </a:ln>
        </p:spPr>
        <p:txBody>
          <a:bodyPr lIns="45719" rIns="45719"/>
          <a:lstStyle/>
          <a:p>
            <a:endParaRPr dirty="0"/>
          </a:p>
        </p:txBody>
      </p:sp>
      <p:sp>
        <p:nvSpPr>
          <p:cNvPr id="36" name="Rectangle"/>
          <p:cNvSpPr/>
          <p:nvPr/>
        </p:nvSpPr>
        <p:spPr>
          <a:xfrm>
            <a:off x="1219200" y="0"/>
            <a:ext cx="76200" cy="6858000"/>
          </a:xfrm>
          <a:prstGeom prst="rect">
            <a:avLst/>
          </a:prstGeom>
          <a:solidFill>
            <a:srgbClr val="FEC3AE">
              <a:alpha val="50979"/>
            </a:srgbClr>
          </a:solidFill>
          <a:ln w="12700">
            <a:miter lim="400000"/>
          </a:ln>
        </p:spPr>
        <p:txBody>
          <a:bodyPr lIns="45719" rIns="45719" anchor="ctr"/>
          <a:lstStyle/>
          <a:p>
            <a:pPr algn="ctr">
              <a:defRPr>
                <a:solidFill>
                  <a:srgbClr val="FFFFFF"/>
                </a:solidFill>
              </a:defRPr>
            </a:pPr>
            <a:endParaRPr dirty="0"/>
          </a:p>
        </p:txBody>
      </p:sp>
      <p:sp>
        <p:nvSpPr>
          <p:cNvPr id="37" name="Circle"/>
          <p:cNvSpPr/>
          <p:nvPr/>
        </p:nvSpPr>
        <p:spPr>
          <a:xfrm>
            <a:off x="609600" y="3429000"/>
            <a:ext cx="1295400" cy="1295400"/>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38" name="Circle"/>
          <p:cNvSpPr/>
          <p:nvPr/>
        </p:nvSpPr>
        <p:spPr>
          <a:xfrm>
            <a:off x="1309687" y="4867275"/>
            <a:ext cx="641351" cy="641350"/>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39" name="Circle"/>
          <p:cNvSpPr/>
          <p:nvPr/>
        </p:nvSpPr>
        <p:spPr>
          <a:xfrm>
            <a:off x="1090612" y="5500687"/>
            <a:ext cx="138113" cy="136526"/>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40" name="Circle"/>
          <p:cNvSpPr/>
          <p:nvPr/>
        </p:nvSpPr>
        <p:spPr>
          <a:xfrm>
            <a:off x="1663700" y="5788025"/>
            <a:ext cx="274638" cy="274638"/>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41" name="Circle"/>
          <p:cNvSpPr/>
          <p:nvPr/>
        </p:nvSpPr>
        <p:spPr>
          <a:xfrm>
            <a:off x="1905000" y="4495800"/>
            <a:ext cx="365125" cy="365125"/>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42" name="Slide Number"/>
          <p:cNvSpPr>
            <a:spLocks noGrp="1"/>
          </p:cNvSpPr>
          <p:nvPr>
            <p:ph type="sldNum" sz="quarter" idx="2"/>
          </p:nvPr>
        </p:nvSpPr>
        <p:spPr>
          <a:xfrm>
            <a:off x="1476196" y="5034280"/>
            <a:ext cx="308333" cy="30734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9"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575F6D"/>
        </a:solidFill>
        <a:effectLst/>
      </p:bgPr>
    </p:bg>
    <p:spTree>
      <p:nvGrpSpPr>
        <p:cNvPr id="1" name=""/>
        <p:cNvGrpSpPr/>
        <p:nvPr/>
      </p:nvGrpSpPr>
      <p:grpSpPr>
        <a:xfrm>
          <a:off x="0" y="0"/>
          <a:ext cx="0" cy="0"/>
          <a:chOff x="0" y="0"/>
          <a:chExt cx="0" cy="0"/>
        </a:xfrm>
      </p:grpSpPr>
      <p:sp>
        <p:nvSpPr>
          <p:cNvPr id="56" name="Rectangle"/>
          <p:cNvSpPr/>
          <p:nvPr/>
        </p:nvSpPr>
        <p:spPr>
          <a:xfrm>
            <a:off x="381000" y="0"/>
            <a:ext cx="609600" cy="6858000"/>
          </a:xfrm>
          <a:prstGeom prst="rect">
            <a:avLst/>
          </a:prstGeom>
          <a:solidFill>
            <a:srgbClr val="FEC3AE">
              <a:alpha val="54116"/>
            </a:srgbClr>
          </a:solidFill>
          <a:ln w="12700">
            <a:miter lim="400000"/>
          </a:ln>
        </p:spPr>
        <p:txBody>
          <a:bodyPr lIns="45719" rIns="45719" anchor="ctr"/>
          <a:lstStyle/>
          <a:p>
            <a:pPr algn="ctr">
              <a:defRPr>
                <a:solidFill>
                  <a:srgbClr val="FFFFFF"/>
                </a:solidFill>
              </a:defRPr>
            </a:pPr>
            <a:endParaRPr dirty="0"/>
          </a:p>
        </p:txBody>
      </p:sp>
      <p:sp>
        <p:nvSpPr>
          <p:cNvPr id="57" name="Rectangle"/>
          <p:cNvSpPr/>
          <p:nvPr/>
        </p:nvSpPr>
        <p:spPr>
          <a:xfrm>
            <a:off x="276225" y="0"/>
            <a:ext cx="104775" cy="6858000"/>
          </a:xfrm>
          <a:prstGeom prst="rect">
            <a:avLst/>
          </a:prstGeom>
          <a:solidFill>
            <a:srgbClr val="FFD9CE">
              <a:alpha val="36077"/>
            </a:srgbClr>
          </a:solidFill>
          <a:ln w="12700">
            <a:miter lim="400000"/>
          </a:ln>
        </p:spPr>
        <p:txBody>
          <a:bodyPr lIns="45719" rIns="45719" anchor="ctr"/>
          <a:lstStyle/>
          <a:p>
            <a:pPr algn="ctr">
              <a:defRPr>
                <a:solidFill>
                  <a:srgbClr val="FFFFFF"/>
                </a:solidFill>
              </a:defRPr>
            </a:pPr>
            <a:endParaRPr dirty="0"/>
          </a:p>
        </p:txBody>
      </p:sp>
      <p:sp>
        <p:nvSpPr>
          <p:cNvPr id="58" name="Rectangle"/>
          <p:cNvSpPr/>
          <p:nvPr/>
        </p:nvSpPr>
        <p:spPr>
          <a:xfrm>
            <a:off x="990600" y="0"/>
            <a:ext cx="182563" cy="6858000"/>
          </a:xfrm>
          <a:prstGeom prst="rect">
            <a:avLst/>
          </a:prstGeom>
          <a:solidFill>
            <a:srgbClr val="FFD9CE">
              <a:alpha val="70195"/>
            </a:srgbClr>
          </a:solidFill>
          <a:ln w="12700">
            <a:miter lim="400000"/>
          </a:ln>
        </p:spPr>
        <p:txBody>
          <a:bodyPr lIns="45719" rIns="45719" anchor="ctr"/>
          <a:lstStyle/>
          <a:p>
            <a:pPr algn="ctr">
              <a:defRPr>
                <a:solidFill>
                  <a:srgbClr val="FFFFFF"/>
                </a:solidFill>
              </a:defRPr>
            </a:pPr>
            <a:endParaRPr dirty="0"/>
          </a:p>
        </p:txBody>
      </p:sp>
      <p:sp>
        <p:nvSpPr>
          <p:cNvPr id="59" name="Rectangle"/>
          <p:cNvSpPr/>
          <p:nvPr/>
        </p:nvSpPr>
        <p:spPr>
          <a:xfrm>
            <a:off x="1141412" y="0"/>
            <a:ext cx="230188" cy="6858000"/>
          </a:xfrm>
          <a:prstGeom prst="rect">
            <a:avLst/>
          </a:prstGeom>
          <a:solidFill>
            <a:srgbClr val="FFEDE8">
              <a:alpha val="70979"/>
            </a:srgbClr>
          </a:solidFill>
          <a:ln w="12700">
            <a:miter lim="400000"/>
          </a:ln>
        </p:spPr>
        <p:txBody>
          <a:bodyPr lIns="45719" rIns="45719" anchor="ctr"/>
          <a:lstStyle/>
          <a:p>
            <a:pPr algn="ctr">
              <a:defRPr>
                <a:solidFill>
                  <a:srgbClr val="FFFFFF"/>
                </a:solidFill>
              </a:defRPr>
            </a:pPr>
            <a:endParaRPr dirty="0"/>
          </a:p>
        </p:txBody>
      </p:sp>
      <p:sp>
        <p:nvSpPr>
          <p:cNvPr id="60" name="Line"/>
          <p:cNvSpPr/>
          <p:nvPr/>
        </p:nvSpPr>
        <p:spPr>
          <a:xfrm flipH="1">
            <a:off x="106362" y="0"/>
            <a:ext cx="1" cy="6858001"/>
          </a:xfrm>
          <a:prstGeom prst="line">
            <a:avLst/>
          </a:prstGeom>
          <a:ln w="57150">
            <a:solidFill>
              <a:srgbClr val="FEC3AE">
                <a:alpha val="72940"/>
              </a:srgbClr>
            </a:solidFill>
          </a:ln>
        </p:spPr>
        <p:txBody>
          <a:bodyPr lIns="45719" rIns="45719"/>
          <a:lstStyle/>
          <a:p>
            <a:endParaRPr dirty="0"/>
          </a:p>
        </p:txBody>
      </p:sp>
      <p:sp>
        <p:nvSpPr>
          <p:cNvPr id="61" name="Line"/>
          <p:cNvSpPr/>
          <p:nvPr/>
        </p:nvSpPr>
        <p:spPr>
          <a:xfrm flipH="1">
            <a:off x="914399" y="0"/>
            <a:ext cx="2" cy="6858001"/>
          </a:xfrm>
          <a:prstGeom prst="line">
            <a:avLst/>
          </a:prstGeom>
          <a:ln w="57150">
            <a:solidFill>
              <a:srgbClr val="FFEDE8">
                <a:alpha val="83135"/>
              </a:srgbClr>
            </a:solidFill>
          </a:ln>
        </p:spPr>
        <p:txBody>
          <a:bodyPr lIns="45719" rIns="45719"/>
          <a:lstStyle/>
          <a:p>
            <a:endParaRPr dirty="0"/>
          </a:p>
        </p:txBody>
      </p:sp>
      <p:sp>
        <p:nvSpPr>
          <p:cNvPr id="62" name="Line"/>
          <p:cNvSpPr/>
          <p:nvPr/>
        </p:nvSpPr>
        <p:spPr>
          <a:xfrm flipH="1">
            <a:off x="854074" y="0"/>
            <a:ext cx="2" cy="6858001"/>
          </a:xfrm>
          <a:prstGeom prst="line">
            <a:avLst/>
          </a:prstGeom>
          <a:ln w="57150">
            <a:solidFill>
              <a:srgbClr val="FEC3AE"/>
            </a:solidFill>
          </a:ln>
        </p:spPr>
        <p:txBody>
          <a:bodyPr lIns="45719" rIns="45719"/>
          <a:lstStyle/>
          <a:p>
            <a:endParaRPr dirty="0"/>
          </a:p>
        </p:txBody>
      </p:sp>
      <p:sp>
        <p:nvSpPr>
          <p:cNvPr id="63" name="Line"/>
          <p:cNvSpPr/>
          <p:nvPr/>
        </p:nvSpPr>
        <p:spPr>
          <a:xfrm flipH="1">
            <a:off x="1727199" y="0"/>
            <a:ext cx="2" cy="6858001"/>
          </a:xfrm>
          <a:prstGeom prst="line">
            <a:avLst/>
          </a:prstGeom>
          <a:ln w="28575">
            <a:solidFill>
              <a:srgbClr val="FEC3AE">
                <a:alpha val="81959"/>
              </a:srgbClr>
            </a:solidFill>
          </a:ln>
        </p:spPr>
        <p:txBody>
          <a:bodyPr lIns="45719" rIns="45719"/>
          <a:lstStyle/>
          <a:p>
            <a:endParaRPr dirty="0"/>
          </a:p>
        </p:txBody>
      </p:sp>
      <p:sp>
        <p:nvSpPr>
          <p:cNvPr id="64" name="Line"/>
          <p:cNvSpPr/>
          <p:nvPr/>
        </p:nvSpPr>
        <p:spPr>
          <a:xfrm flipH="1">
            <a:off x="1066799" y="0"/>
            <a:ext cx="2" cy="6858001"/>
          </a:xfrm>
          <a:prstGeom prst="line">
            <a:avLst/>
          </a:prstGeom>
          <a:ln>
            <a:solidFill>
              <a:srgbClr val="FEC3AE"/>
            </a:solidFill>
          </a:ln>
        </p:spPr>
        <p:txBody>
          <a:bodyPr lIns="45719" rIns="45719"/>
          <a:lstStyle/>
          <a:p>
            <a:endParaRPr dirty="0"/>
          </a:p>
        </p:txBody>
      </p:sp>
      <p:sp>
        <p:nvSpPr>
          <p:cNvPr id="65" name="Rectangle"/>
          <p:cNvSpPr/>
          <p:nvPr/>
        </p:nvSpPr>
        <p:spPr>
          <a:xfrm>
            <a:off x="1219200" y="0"/>
            <a:ext cx="76200" cy="6858000"/>
          </a:xfrm>
          <a:prstGeom prst="rect">
            <a:avLst/>
          </a:prstGeom>
          <a:solidFill>
            <a:srgbClr val="FEC3AE">
              <a:alpha val="50979"/>
            </a:srgbClr>
          </a:solidFill>
          <a:ln w="12700">
            <a:miter lim="400000"/>
          </a:ln>
        </p:spPr>
        <p:txBody>
          <a:bodyPr lIns="45719" rIns="45719" anchor="ctr"/>
          <a:lstStyle/>
          <a:p>
            <a:pPr algn="ctr">
              <a:defRPr>
                <a:solidFill>
                  <a:srgbClr val="FFFFFF"/>
                </a:solidFill>
              </a:defRPr>
            </a:pPr>
            <a:endParaRPr dirty="0"/>
          </a:p>
        </p:txBody>
      </p:sp>
      <p:sp>
        <p:nvSpPr>
          <p:cNvPr id="66" name="Circle"/>
          <p:cNvSpPr/>
          <p:nvPr/>
        </p:nvSpPr>
        <p:spPr>
          <a:xfrm>
            <a:off x="609600" y="3429000"/>
            <a:ext cx="1295400" cy="1295400"/>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67" name="Oval"/>
          <p:cNvSpPr/>
          <p:nvPr/>
        </p:nvSpPr>
        <p:spPr>
          <a:xfrm>
            <a:off x="1323974" y="4867275"/>
            <a:ext cx="642939" cy="641350"/>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68" name="Circle"/>
          <p:cNvSpPr/>
          <p:nvPr/>
        </p:nvSpPr>
        <p:spPr>
          <a:xfrm>
            <a:off x="1090612" y="5500687"/>
            <a:ext cx="138113" cy="136526"/>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69" name="Circle"/>
          <p:cNvSpPr/>
          <p:nvPr/>
        </p:nvSpPr>
        <p:spPr>
          <a:xfrm>
            <a:off x="1663700" y="5791200"/>
            <a:ext cx="274638" cy="274638"/>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70" name="Circle"/>
          <p:cNvSpPr/>
          <p:nvPr/>
        </p:nvSpPr>
        <p:spPr>
          <a:xfrm>
            <a:off x="1879600" y="4479925"/>
            <a:ext cx="365125" cy="365125"/>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71" name="Line"/>
          <p:cNvSpPr/>
          <p:nvPr/>
        </p:nvSpPr>
        <p:spPr>
          <a:xfrm flipH="1">
            <a:off x="9097962" y="0"/>
            <a:ext cx="1" cy="6858001"/>
          </a:xfrm>
          <a:prstGeom prst="line">
            <a:avLst/>
          </a:prstGeom>
          <a:ln w="57150">
            <a:solidFill>
              <a:srgbClr val="FEC3AE"/>
            </a:solidFill>
          </a:ln>
        </p:spPr>
        <p:txBody>
          <a:bodyPr lIns="45719" rIns="45719"/>
          <a:lstStyle/>
          <a:p>
            <a:endParaRPr dirty="0"/>
          </a:p>
        </p:txBody>
      </p:sp>
      <p:sp>
        <p:nvSpPr>
          <p:cNvPr id="72" name="Title Text"/>
          <p:cNvSpPr>
            <a:spLocks noGrp="1"/>
          </p:cNvSpPr>
          <p:nvPr>
            <p:ph type="title"/>
          </p:nvPr>
        </p:nvSpPr>
        <p:spPr>
          <a:prstGeom prst="rect">
            <a:avLst/>
          </a:prstGeom>
        </p:spPr>
        <p:txBody>
          <a:bodyPr/>
          <a:lstStyle>
            <a:lvl1pPr>
              <a:defRPr>
                <a:solidFill>
                  <a:srgbClr val="FFF39D"/>
                </a:solidFill>
              </a:defRPr>
            </a:lvl1pPr>
          </a:lstStyle>
          <a:p>
            <a:r>
              <a:t>Title Text</a:t>
            </a:r>
          </a:p>
        </p:txBody>
      </p:sp>
      <p:sp>
        <p:nvSpPr>
          <p:cNvPr id="73" name="Body Level One…"/>
          <p:cNvSpPr>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a:spLocks noGrp="1"/>
          </p:cNvSpPr>
          <p:nvPr>
            <p:ph type="sldNum" sz="quarter" idx="2"/>
          </p:nvPr>
        </p:nvSpPr>
        <p:spPr>
          <a:xfrm>
            <a:off x="1490483" y="5034280"/>
            <a:ext cx="308334" cy="30734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1" name="Title Text"/>
          <p:cNvSpPr>
            <a:spLocks noGrp="1"/>
          </p:cNvSpPr>
          <p:nvPr>
            <p:ph type="title"/>
          </p:nvPr>
        </p:nvSpPr>
        <p:spPr>
          <a:prstGeom prst="rect">
            <a:avLst/>
          </a:prstGeom>
        </p:spPr>
        <p:txBody>
          <a:bodyPr/>
          <a:lstStyle/>
          <a:p>
            <a:r>
              <a:t>Title Text</a:t>
            </a:r>
          </a:p>
        </p:txBody>
      </p:sp>
      <p:sp>
        <p:nvSpPr>
          <p:cNvPr id="8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90" name="Line"/>
          <p:cNvSpPr/>
          <p:nvPr/>
        </p:nvSpPr>
        <p:spPr>
          <a:xfrm flipH="1">
            <a:off x="8762999" y="0"/>
            <a:ext cx="1" cy="6858001"/>
          </a:xfrm>
          <a:prstGeom prst="line">
            <a:avLst/>
          </a:prstGeom>
          <a:ln w="38100">
            <a:solidFill>
              <a:srgbClr val="FEC3AE">
                <a:alpha val="92939"/>
              </a:srgbClr>
            </a:solidFill>
          </a:ln>
        </p:spPr>
        <p:txBody>
          <a:bodyPr lIns="45719" rIns="45719"/>
          <a:lstStyle/>
          <a:p>
            <a:endParaRPr dirty="0"/>
          </a:p>
        </p:txBody>
      </p:sp>
      <p:sp>
        <p:nvSpPr>
          <p:cNvPr id="91" name="Line"/>
          <p:cNvSpPr/>
          <p:nvPr/>
        </p:nvSpPr>
        <p:spPr>
          <a:xfrm flipH="1">
            <a:off x="6248399" y="0"/>
            <a:ext cx="2" cy="6858001"/>
          </a:xfrm>
          <a:prstGeom prst="line">
            <a:avLst/>
          </a:prstGeom>
          <a:ln w="38100">
            <a:solidFill>
              <a:srgbClr val="FEC3AE"/>
            </a:solidFill>
          </a:ln>
        </p:spPr>
        <p:txBody>
          <a:bodyPr lIns="45719" rIns="45719"/>
          <a:lstStyle/>
          <a:p>
            <a:endParaRPr dirty="0"/>
          </a:p>
        </p:txBody>
      </p:sp>
      <p:sp>
        <p:nvSpPr>
          <p:cNvPr id="92" name="Line"/>
          <p:cNvSpPr/>
          <p:nvPr/>
        </p:nvSpPr>
        <p:spPr>
          <a:xfrm flipH="1">
            <a:off x="6192837" y="0"/>
            <a:ext cx="1" cy="6858001"/>
          </a:xfrm>
          <a:prstGeom prst="line">
            <a:avLst/>
          </a:prstGeom>
          <a:ln w="12700">
            <a:solidFill>
              <a:schemeClr val="accent1"/>
            </a:solidFill>
          </a:ln>
        </p:spPr>
        <p:txBody>
          <a:bodyPr lIns="45719" rIns="45719"/>
          <a:lstStyle/>
          <a:p>
            <a:endParaRPr dirty="0"/>
          </a:p>
        </p:txBody>
      </p:sp>
      <p:sp>
        <p:nvSpPr>
          <p:cNvPr id="93" name="Line"/>
          <p:cNvSpPr/>
          <p:nvPr/>
        </p:nvSpPr>
        <p:spPr>
          <a:xfrm flipH="1">
            <a:off x="8991599" y="0"/>
            <a:ext cx="1" cy="6858001"/>
          </a:xfrm>
          <a:prstGeom prst="line">
            <a:avLst/>
          </a:prstGeom>
          <a:ln w="19050">
            <a:solidFill>
              <a:schemeClr val="accent1"/>
            </a:solidFill>
          </a:ln>
        </p:spPr>
        <p:txBody>
          <a:bodyPr lIns="45719" rIns="45719"/>
          <a:lstStyle/>
          <a:p>
            <a:endParaRPr dirty="0"/>
          </a:p>
        </p:txBody>
      </p:sp>
      <p:sp>
        <p:nvSpPr>
          <p:cNvPr id="94" name="Rectangle"/>
          <p:cNvSpPr/>
          <p:nvPr/>
        </p:nvSpPr>
        <p:spPr>
          <a:xfrm>
            <a:off x="8839200" y="0"/>
            <a:ext cx="304800" cy="6858000"/>
          </a:xfrm>
          <a:prstGeom prst="rect">
            <a:avLst/>
          </a:prstGeom>
          <a:solidFill>
            <a:srgbClr val="FEC3AE">
              <a:alpha val="87057"/>
            </a:srgbClr>
          </a:solidFill>
          <a:ln w="12700">
            <a:miter lim="400000"/>
          </a:ln>
        </p:spPr>
        <p:txBody>
          <a:bodyPr lIns="45719" rIns="45719" anchor="ctr"/>
          <a:lstStyle/>
          <a:p>
            <a:pPr algn="ctr">
              <a:defRPr>
                <a:solidFill>
                  <a:srgbClr val="FFFFFF"/>
                </a:solidFill>
              </a:defRPr>
            </a:pPr>
            <a:endParaRPr dirty="0"/>
          </a:p>
        </p:txBody>
      </p:sp>
      <p:sp>
        <p:nvSpPr>
          <p:cNvPr id="95" name="Line"/>
          <p:cNvSpPr/>
          <p:nvPr/>
        </p:nvSpPr>
        <p:spPr>
          <a:xfrm flipH="1">
            <a:off x="8915399" y="0"/>
            <a:ext cx="1" cy="6858001"/>
          </a:xfrm>
          <a:prstGeom prst="line">
            <a:avLst/>
          </a:prstGeom>
          <a:ln>
            <a:solidFill>
              <a:schemeClr val="accent1"/>
            </a:solidFill>
          </a:ln>
        </p:spPr>
        <p:txBody>
          <a:bodyPr lIns="45719" rIns="45719"/>
          <a:lstStyle/>
          <a:p>
            <a:endParaRPr dirty="0"/>
          </a:p>
        </p:txBody>
      </p:sp>
      <p:sp>
        <p:nvSpPr>
          <p:cNvPr id="96" name="Circle"/>
          <p:cNvSpPr/>
          <p:nvPr/>
        </p:nvSpPr>
        <p:spPr>
          <a:xfrm>
            <a:off x="8156575" y="5715000"/>
            <a:ext cx="549275" cy="549275"/>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97" name="Title Text"/>
          <p:cNvSpPr>
            <a:spLocks noGrp="1"/>
          </p:cNvSpPr>
          <p:nvPr>
            <p:ph type="title"/>
          </p:nvPr>
        </p:nvSpPr>
        <p:spPr>
          <a:prstGeom prst="rect">
            <a:avLst/>
          </a:prstGeom>
        </p:spPr>
        <p:txBody>
          <a:bodyPr/>
          <a:lstStyle/>
          <a:p>
            <a:r>
              <a:t>Title Text</a:t>
            </a:r>
          </a:p>
        </p:txBody>
      </p:sp>
      <p:sp>
        <p:nvSpPr>
          <p:cNvPr id="9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9"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06" name="Line"/>
          <p:cNvSpPr/>
          <p:nvPr/>
        </p:nvSpPr>
        <p:spPr>
          <a:xfrm flipH="1">
            <a:off x="8762999" y="0"/>
            <a:ext cx="1" cy="6858001"/>
          </a:xfrm>
          <a:prstGeom prst="line">
            <a:avLst/>
          </a:prstGeom>
          <a:ln w="38100">
            <a:solidFill>
              <a:srgbClr val="FEC3AE"/>
            </a:solidFill>
          </a:ln>
        </p:spPr>
        <p:txBody>
          <a:bodyPr lIns="45719" rIns="45719"/>
          <a:lstStyle/>
          <a:p>
            <a:endParaRPr dirty="0"/>
          </a:p>
        </p:txBody>
      </p:sp>
      <p:sp>
        <p:nvSpPr>
          <p:cNvPr id="107" name="Circle"/>
          <p:cNvSpPr/>
          <p:nvPr/>
        </p:nvSpPr>
        <p:spPr>
          <a:xfrm>
            <a:off x="8156575" y="5715000"/>
            <a:ext cx="549275" cy="549275"/>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108" name="Line"/>
          <p:cNvSpPr/>
          <p:nvPr/>
        </p:nvSpPr>
        <p:spPr>
          <a:xfrm flipH="1">
            <a:off x="8991599" y="0"/>
            <a:ext cx="1" cy="6858001"/>
          </a:xfrm>
          <a:prstGeom prst="line">
            <a:avLst/>
          </a:prstGeom>
          <a:ln>
            <a:solidFill>
              <a:srgbClr val="000000"/>
            </a:solidFill>
          </a:ln>
        </p:spPr>
        <p:txBody>
          <a:bodyPr lIns="45719" rIns="45719"/>
          <a:lstStyle/>
          <a:p>
            <a:endParaRPr dirty="0"/>
          </a:p>
        </p:txBody>
      </p:sp>
      <p:sp>
        <p:nvSpPr>
          <p:cNvPr id="109" name="Rectangle"/>
          <p:cNvSpPr/>
          <p:nvPr/>
        </p:nvSpPr>
        <p:spPr>
          <a:xfrm>
            <a:off x="8839200" y="0"/>
            <a:ext cx="304800" cy="6858000"/>
          </a:xfrm>
          <a:prstGeom prst="rect">
            <a:avLst/>
          </a:prstGeom>
          <a:solidFill>
            <a:srgbClr val="FEC3AE"/>
          </a:solidFill>
          <a:ln w="12700">
            <a:miter lim="400000"/>
          </a:ln>
        </p:spPr>
        <p:txBody>
          <a:bodyPr lIns="45719" rIns="45719" anchor="ctr"/>
          <a:lstStyle/>
          <a:p>
            <a:pPr algn="ctr">
              <a:defRPr>
                <a:solidFill>
                  <a:srgbClr val="FFFFFF"/>
                </a:solidFill>
              </a:defRPr>
            </a:pPr>
            <a:endParaRPr dirty="0"/>
          </a:p>
        </p:txBody>
      </p:sp>
      <p:sp>
        <p:nvSpPr>
          <p:cNvPr id="110" name="Line"/>
          <p:cNvSpPr/>
          <p:nvPr/>
        </p:nvSpPr>
        <p:spPr>
          <a:xfrm flipH="1">
            <a:off x="8915399" y="0"/>
            <a:ext cx="1" cy="6858001"/>
          </a:xfrm>
          <a:prstGeom prst="line">
            <a:avLst/>
          </a:prstGeom>
          <a:ln>
            <a:solidFill>
              <a:schemeClr val="accent1"/>
            </a:solidFill>
          </a:ln>
        </p:spPr>
        <p:txBody>
          <a:bodyPr lIns="45719" rIns="45719"/>
          <a:lstStyle/>
          <a:p>
            <a:endParaRPr dirty="0"/>
          </a:p>
        </p:txBody>
      </p:sp>
      <p:sp>
        <p:nvSpPr>
          <p:cNvPr id="111" name="Line"/>
          <p:cNvSpPr/>
          <p:nvPr/>
        </p:nvSpPr>
        <p:spPr>
          <a:xfrm flipH="1">
            <a:off x="6248399" y="0"/>
            <a:ext cx="2" cy="6858001"/>
          </a:xfrm>
          <a:prstGeom prst="line">
            <a:avLst/>
          </a:prstGeom>
          <a:ln w="38100">
            <a:solidFill>
              <a:srgbClr val="FEC3AE"/>
            </a:solidFill>
          </a:ln>
        </p:spPr>
        <p:txBody>
          <a:bodyPr lIns="45719" rIns="45719"/>
          <a:lstStyle/>
          <a:p>
            <a:endParaRPr dirty="0"/>
          </a:p>
        </p:txBody>
      </p:sp>
      <p:sp>
        <p:nvSpPr>
          <p:cNvPr id="112" name="Line"/>
          <p:cNvSpPr/>
          <p:nvPr/>
        </p:nvSpPr>
        <p:spPr>
          <a:xfrm flipH="1">
            <a:off x="6192837" y="0"/>
            <a:ext cx="1" cy="6858001"/>
          </a:xfrm>
          <a:prstGeom prst="line">
            <a:avLst/>
          </a:prstGeom>
          <a:ln w="12700">
            <a:solidFill>
              <a:schemeClr val="accent1"/>
            </a:solidFill>
          </a:ln>
        </p:spPr>
        <p:txBody>
          <a:bodyPr lIns="45719" rIns="45719"/>
          <a:lstStyle/>
          <a:p>
            <a:endParaRPr dirty="0"/>
          </a:p>
        </p:txBody>
      </p:sp>
      <p:sp>
        <p:nvSpPr>
          <p:cNvPr id="113" name="Title Text"/>
          <p:cNvSpPr>
            <a:spLocks noGrp="1"/>
          </p:cNvSpPr>
          <p:nvPr>
            <p:ph type="title"/>
          </p:nvPr>
        </p:nvSpPr>
        <p:spPr>
          <a:prstGeom prst="rect">
            <a:avLst/>
          </a:prstGeom>
        </p:spPr>
        <p:txBody>
          <a:bodyPr/>
          <a:lstStyle/>
          <a:p>
            <a:r>
              <a:t>Title Text</a:t>
            </a:r>
          </a:p>
        </p:txBody>
      </p:sp>
      <p:sp>
        <p:nvSpPr>
          <p:cNvPr id="114"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5"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H="1">
            <a:off x="8762999" y="0"/>
            <a:ext cx="1" cy="6858001"/>
          </a:xfrm>
          <a:prstGeom prst="line">
            <a:avLst/>
          </a:prstGeom>
          <a:ln w="38100">
            <a:solidFill>
              <a:srgbClr val="FEC3AE">
                <a:alpha val="92939"/>
              </a:srgbClr>
            </a:solidFill>
          </a:ln>
        </p:spPr>
        <p:txBody>
          <a:bodyPr lIns="45719" rIns="45719"/>
          <a:lstStyle/>
          <a:p>
            <a:endParaRPr dirty="0"/>
          </a:p>
        </p:txBody>
      </p:sp>
      <p:sp>
        <p:nvSpPr>
          <p:cNvPr id="3" name="Line"/>
          <p:cNvSpPr/>
          <p:nvPr/>
        </p:nvSpPr>
        <p:spPr>
          <a:xfrm flipH="1">
            <a:off x="76199" y="0"/>
            <a:ext cx="2" cy="6858001"/>
          </a:xfrm>
          <a:prstGeom prst="line">
            <a:avLst/>
          </a:prstGeom>
          <a:ln w="57150">
            <a:solidFill>
              <a:srgbClr val="FEC3AE"/>
            </a:solidFill>
          </a:ln>
        </p:spPr>
        <p:txBody>
          <a:bodyPr lIns="45719" rIns="45719"/>
          <a:lstStyle/>
          <a:p>
            <a:endParaRPr dirty="0"/>
          </a:p>
        </p:txBody>
      </p:sp>
      <p:sp>
        <p:nvSpPr>
          <p:cNvPr id="4" name="Line"/>
          <p:cNvSpPr/>
          <p:nvPr/>
        </p:nvSpPr>
        <p:spPr>
          <a:xfrm flipH="1">
            <a:off x="8991599" y="0"/>
            <a:ext cx="1" cy="6858001"/>
          </a:xfrm>
          <a:prstGeom prst="line">
            <a:avLst/>
          </a:prstGeom>
          <a:ln w="19050">
            <a:solidFill>
              <a:schemeClr val="accent1"/>
            </a:solidFill>
          </a:ln>
        </p:spPr>
        <p:txBody>
          <a:bodyPr lIns="45719" rIns="45719"/>
          <a:lstStyle/>
          <a:p>
            <a:endParaRPr dirty="0"/>
          </a:p>
        </p:txBody>
      </p:sp>
      <p:sp>
        <p:nvSpPr>
          <p:cNvPr id="5" name="Rectangle"/>
          <p:cNvSpPr/>
          <p:nvPr/>
        </p:nvSpPr>
        <p:spPr>
          <a:xfrm>
            <a:off x="8839200" y="0"/>
            <a:ext cx="304800" cy="6858000"/>
          </a:xfrm>
          <a:prstGeom prst="rect">
            <a:avLst/>
          </a:prstGeom>
          <a:solidFill>
            <a:srgbClr val="FEC3AE">
              <a:alpha val="87057"/>
            </a:srgbClr>
          </a:solidFill>
          <a:ln w="12700">
            <a:miter lim="400000"/>
          </a:ln>
        </p:spPr>
        <p:txBody>
          <a:bodyPr lIns="45719" rIns="45719" anchor="ctr"/>
          <a:lstStyle/>
          <a:p>
            <a:pPr algn="ctr">
              <a:defRPr>
                <a:solidFill>
                  <a:srgbClr val="FFFFFF"/>
                </a:solidFill>
              </a:defRPr>
            </a:pPr>
            <a:endParaRPr dirty="0"/>
          </a:p>
        </p:txBody>
      </p:sp>
      <p:sp>
        <p:nvSpPr>
          <p:cNvPr id="6" name="Line"/>
          <p:cNvSpPr/>
          <p:nvPr/>
        </p:nvSpPr>
        <p:spPr>
          <a:xfrm flipH="1">
            <a:off x="8915399" y="0"/>
            <a:ext cx="1" cy="6858001"/>
          </a:xfrm>
          <a:prstGeom prst="line">
            <a:avLst/>
          </a:prstGeom>
          <a:ln>
            <a:solidFill>
              <a:schemeClr val="accent1"/>
            </a:solidFill>
          </a:ln>
        </p:spPr>
        <p:txBody>
          <a:bodyPr lIns="45719" rIns="45719"/>
          <a:lstStyle/>
          <a:p>
            <a:endParaRPr dirty="0"/>
          </a:p>
        </p:txBody>
      </p:sp>
      <p:sp>
        <p:nvSpPr>
          <p:cNvPr id="7" name="Circle"/>
          <p:cNvSpPr/>
          <p:nvPr/>
        </p:nvSpPr>
        <p:spPr>
          <a:xfrm>
            <a:off x="8156575" y="5715000"/>
            <a:ext cx="549275" cy="549275"/>
          </a:xfrm>
          <a:prstGeom prst="ellipse">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8" name="Title Text"/>
          <p:cNvSpPr>
            <a:spLocks noGrp="1"/>
          </p:cNvSpPr>
          <p:nvPr>
            <p:ph type="title"/>
          </p:nvPr>
        </p:nvSpPr>
        <p:spPr>
          <a:xfrm>
            <a:off x="457200" y="274637"/>
            <a:ext cx="7467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r>
              <a:t>Title Text</a:t>
            </a:r>
          </a:p>
        </p:txBody>
      </p:sp>
      <p:sp>
        <p:nvSpPr>
          <p:cNvPr id="9" name="Body Level One…"/>
          <p:cNvSpPr>
            <a:spLocks noGrp="1"/>
          </p:cNvSpPr>
          <p:nvPr>
            <p:ph type="body" idx="1"/>
          </p:nvPr>
        </p:nvSpPr>
        <p:spPr>
          <a:xfrm>
            <a:off x="457200" y="1600200"/>
            <a:ext cx="7467600" cy="487362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a:spLocks noGrp="1"/>
          </p:cNvSpPr>
          <p:nvPr>
            <p:ph type="sldNum" sz="quarter" idx="2"/>
          </p:nvPr>
        </p:nvSpPr>
        <p:spPr>
          <a:xfrm>
            <a:off x="8280221" y="5840730"/>
            <a:ext cx="308333" cy="307340"/>
          </a:xfrm>
          <a:prstGeom prst="rect">
            <a:avLst/>
          </a:prstGeom>
          <a:ln w="12700">
            <a:miter lim="400000"/>
          </a:ln>
        </p:spPr>
        <p:txBody>
          <a:bodyPr wrap="none" lIns="45719" rIns="45719" anchor="ctr">
            <a:spAutoFit/>
          </a:bodyPr>
          <a:lstStyle>
            <a:lvl1pPr algn="ctr">
              <a:defRPr sz="1400" b="1">
                <a:solidFill>
                  <a:srgbClr val="FFFFFF"/>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575F6D"/>
          </a:solidFill>
          <a:uFillTx/>
          <a:latin typeface="Century Schoolbook"/>
          <a:ea typeface="Century Schoolbook"/>
          <a:cs typeface="Century Schoolbook"/>
          <a:sym typeface="Century Schoolbook"/>
        </a:defRPr>
      </a:lvl1pPr>
      <a:lvl2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575F6D"/>
          </a:solidFill>
          <a:uFillTx/>
          <a:latin typeface="Century Schoolbook"/>
          <a:ea typeface="Century Schoolbook"/>
          <a:cs typeface="Century Schoolbook"/>
          <a:sym typeface="Century Schoolbook"/>
        </a:defRPr>
      </a:lvl2pPr>
      <a:lvl3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575F6D"/>
          </a:solidFill>
          <a:uFillTx/>
          <a:latin typeface="Century Schoolbook"/>
          <a:ea typeface="Century Schoolbook"/>
          <a:cs typeface="Century Schoolbook"/>
          <a:sym typeface="Century Schoolbook"/>
        </a:defRPr>
      </a:lvl3pPr>
      <a:lvl4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575F6D"/>
          </a:solidFill>
          <a:uFillTx/>
          <a:latin typeface="Century Schoolbook"/>
          <a:ea typeface="Century Schoolbook"/>
          <a:cs typeface="Century Schoolbook"/>
          <a:sym typeface="Century Schoolbook"/>
        </a:defRPr>
      </a:lvl4pPr>
      <a:lvl5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575F6D"/>
          </a:solidFill>
          <a:uFillTx/>
          <a:latin typeface="Century Schoolbook"/>
          <a:ea typeface="Century Schoolbook"/>
          <a:cs typeface="Century Schoolbook"/>
          <a:sym typeface="Century Schoolbook"/>
        </a:defRPr>
      </a:lvl5pPr>
      <a:lvl6pPr marL="0" marR="0" indent="457200" algn="l" defTabSz="914400" rtl="0" latinLnBrk="0">
        <a:lnSpc>
          <a:spcPct val="100000"/>
        </a:lnSpc>
        <a:spcBef>
          <a:spcPts val="0"/>
        </a:spcBef>
        <a:spcAft>
          <a:spcPts val="0"/>
        </a:spcAft>
        <a:buClrTx/>
        <a:buSzTx/>
        <a:buFontTx/>
        <a:buNone/>
        <a:tabLst/>
        <a:defRPr sz="3000" b="0" i="0" u="none" strike="noStrike" cap="none" spc="0" baseline="0">
          <a:ln>
            <a:noFill/>
          </a:ln>
          <a:solidFill>
            <a:srgbClr val="575F6D"/>
          </a:solidFill>
          <a:uFillTx/>
          <a:latin typeface="Century Schoolbook"/>
          <a:ea typeface="Century Schoolbook"/>
          <a:cs typeface="Century Schoolbook"/>
          <a:sym typeface="Century Schoolbook"/>
        </a:defRPr>
      </a:lvl6pPr>
      <a:lvl7pPr marL="0" marR="0" indent="914400" algn="l" defTabSz="914400" rtl="0" latinLnBrk="0">
        <a:lnSpc>
          <a:spcPct val="100000"/>
        </a:lnSpc>
        <a:spcBef>
          <a:spcPts val="0"/>
        </a:spcBef>
        <a:spcAft>
          <a:spcPts val="0"/>
        </a:spcAft>
        <a:buClrTx/>
        <a:buSzTx/>
        <a:buFontTx/>
        <a:buNone/>
        <a:tabLst/>
        <a:defRPr sz="3000" b="0" i="0" u="none" strike="noStrike" cap="none" spc="0" baseline="0">
          <a:ln>
            <a:noFill/>
          </a:ln>
          <a:solidFill>
            <a:srgbClr val="575F6D"/>
          </a:solidFill>
          <a:uFillTx/>
          <a:latin typeface="Century Schoolbook"/>
          <a:ea typeface="Century Schoolbook"/>
          <a:cs typeface="Century Schoolbook"/>
          <a:sym typeface="Century Schoolbook"/>
        </a:defRPr>
      </a:lvl7pPr>
      <a:lvl8pPr marL="0" marR="0" indent="1371600" algn="l" defTabSz="914400" rtl="0" latinLnBrk="0">
        <a:lnSpc>
          <a:spcPct val="100000"/>
        </a:lnSpc>
        <a:spcBef>
          <a:spcPts val="0"/>
        </a:spcBef>
        <a:spcAft>
          <a:spcPts val="0"/>
        </a:spcAft>
        <a:buClrTx/>
        <a:buSzTx/>
        <a:buFontTx/>
        <a:buNone/>
        <a:tabLst/>
        <a:defRPr sz="3000" b="0" i="0" u="none" strike="noStrike" cap="none" spc="0" baseline="0">
          <a:ln>
            <a:noFill/>
          </a:ln>
          <a:solidFill>
            <a:srgbClr val="575F6D"/>
          </a:solidFill>
          <a:uFillTx/>
          <a:latin typeface="Century Schoolbook"/>
          <a:ea typeface="Century Schoolbook"/>
          <a:cs typeface="Century Schoolbook"/>
          <a:sym typeface="Century Schoolbook"/>
        </a:defRPr>
      </a:lvl8pPr>
      <a:lvl9pPr marL="0" marR="0" indent="1828800" algn="l" defTabSz="914400" rtl="0" latinLnBrk="0">
        <a:lnSpc>
          <a:spcPct val="100000"/>
        </a:lnSpc>
        <a:spcBef>
          <a:spcPts val="0"/>
        </a:spcBef>
        <a:spcAft>
          <a:spcPts val="0"/>
        </a:spcAft>
        <a:buClrTx/>
        <a:buSzTx/>
        <a:buFontTx/>
        <a:buNone/>
        <a:tabLst/>
        <a:defRPr sz="3000" b="0" i="0" u="none" strike="noStrike" cap="none" spc="0" baseline="0">
          <a:ln>
            <a:noFill/>
          </a:ln>
          <a:solidFill>
            <a:srgbClr val="575F6D"/>
          </a:solidFill>
          <a:uFillTx/>
          <a:latin typeface="Century Schoolbook"/>
          <a:ea typeface="Century Schoolbook"/>
          <a:cs typeface="Century Schoolbook"/>
          <a:sym typeface="Century Schoolbook"/>
        </a:defRPr>
      </a:lvl9pPr>
    </p:titleStyle>
    <p:bodyStyle>
      <a:lvl1pPr marL="273050" marR="0" indent="-273050" algn="l" defTabSz="914400" rtl="0" latinLnBrk="0">
        <a:lnSpc>
          <a:spcPct val="100000"/>
        </a:lnSpc>
        <a:spcBef>
          <a:spcPts val="600"/>
        </a:spcBef>
        <a:spcAft>
          <a:spcPts val="0"/>
        </a:spcAft>
        <a:buClr>
          <a:schemeClr val="accent1"/>
        </a:buClr>
        <a:buSzPct val="70000"/>
        <a:buFontTx/>
        <a:buChar char="●"/>
        <a:tabLst/>
        <a:defRPr sz="2400" b="0" i="0" u="none" strike="noStrike" cap="none" spc="0" baseline="0">
          <a:ln>
            <a:noFill/>
          </a:ln>
          <a:solidFill>
            <a:srgbClr val="000000"/>
          </a:solidFill>
          <a:uFillTx/>
          <a:latin typeface="Century Schoolbook"/>
          <a:ea typeface="Century Schoolbook"/>
          <a:cs typeface="Century Schoolbook"/>
          <a:sym typeface="Century Schoolbook"/>
        </a:defRPr>
      </a:lvl1pPr>
      <a:lvl2pPr marL="678769" marR="0" indent="-312057" algn="l" defTabSz="914400" rtl="0" latinLnBrk="0">
        <a:lnSpc>
          <a:spcPct val="100000"/>
        </a:lnSpc>
        <a:spcBef>
          <a:spcPts val="600"/>
        </a:spcBef>
        <a:spcAft>
          <a:spcPts val="0"/>
        </a:spcAft>
        <a:buClr>
          <a:schemeClr val="accent1"/>
        </a:buClr>
        <a:buSzPct val="80000"/>
        <a:buFontTx/>
        <a:buChar char="●"/>
        <a:tabLst/>
        <a:defRPr sz="2400" b="0" i="0" u="none" strike="noStrike" cap="none" spc="0" baseline="0">
          <a:ln>
            <a:noFill/>
          </a:ln>
          <a:solidFill>
            <a:srgbClr val="000000"/>
          </a:solidFill>
          <a:uFillTx/>
          <a:latin typeface="Century Schoolbook"/>
          <a:ea typeface="Century Schoolbook"/>
          <a:cs typeface="Century Schoolbook"/>
          <a:sym typeface="Century Schoolbook"/>
        </a:defRPr>
      </a:lvl2pPr>
      <a:lvl3pPr marL="975254" marR="0" indent="-243416" algn="l" defTabSz="914400" rtl="0" latinLnBrk="0">
        <a:lnSpc>
          <a:spcPct val="100000"/>
        </a:lnSpc>
        <a:spcBef>
          <a:spcPts val="600"/>
        </a:spcBef>
        <a:spcAft>
          <a:spcPts val="0"/>
        </a:spcAft>
        <a:buClr>
          <a:schemeClr val="accent1"/>
        </a:buClr>
        <a:buSzPct val="60000"/>
        <a:buFontTx/>
        <a:buChar char="○"/>
        <a:tabLst/>
        <a:defRPr sz="2400" b="0" i="0" u="none" strike="noStrike" cap="none" spc="0" baseline="0">
          <a:ln>
            <a:noFill/>
          </a:ln>
          <a:solidFill>
            <a:srgbClr val="000000"/>
          </a:solidFill>
          <a:uFillTx/>
          <a:latin typeface="Century Schoolbook"/>
          <a:ea typeface="Century Schoolbook"/>
          <a:cs typeface="Century Schoolbook"/>
          <a:sym typeface="Century Schoolbook"/>
        </a:defRPr>
      </a:lvl3pPr>
      <a:lvl4pPr marL="1248304" marR="0" indent="-243416" algn="l" defTabSz="914400" rtl="0" latinLnBrk="0">
        <a:lnSpc>
          <a:spcPct val="100000"/>
        </a:lnSpc>
        <a:spcBef>
          <a:spcPts val="600"/>
        </a:spcBef>
        <a:spcAft>
          <a:spcPts val="0"/>
        </a:spcAft>
        <a:buClr>
          <a:schemeClr val="accent1"/>
        </a:buClr>
        <a:buSzPct val="60000"/>
        <a:buFontTx/>
        <a:buChar char="○"/>
        <a:tabLst/>
        <a:defRPr sz="2400" b="0" i="0" u="none" strike="noStrike" cap="none" spc="0" baseline="0">
          <a:ln>
            <a:noFill/>
          </a:ln>
          <a:solidFill>
            <a:srgbClr val="000000"/>
          </a:solidFill>
          <a:uFillTx/>
          <a:latin typeface="Century Schoolbook"/>
          <a:ea typeface="Century Schoolbook"/>
          <a:cs typeface="Century Schoolbook"/>
          <a:sym typeface="Century Schoolbook"/>
        </a:defRPr>
      </a:lvl4pPr>
      <a:lvl5pPr marL="1553368" marR="0" indent="-273843" algn="l" defTabSz="914400" rtl="0" latinLnBrk="0">
        <a:lnSpc>
          <a:spcPct val="100000"/>
        </a:lnSpc>
        <a:spcBef>
          <a:spcPts val="600"/>
        </a:spcBef>
        <a:spcAft>
          <a:spcPts val="0"/>
        </a:spcAft>
        <a:buClr>
          <a:schemeClr val="accent1"/>
        </a:buClr>
        <a:buSzPct val="68000"/>
        <a:buFontTx/>
        <a:buChar char="●"/>
        <a:tabLst/>
        <a:defRPr sz="2400" b="0" i="0" u="none" strike="noStrike" cap="none" spc="0" baseline="0">
          <a:ln>
            <a:noFill/>
          </a:ln>
          <a:solidFill>
            <a:srgbClr val="000000"/>
          </a:solidFill>
          <a:uFillTx/>
          <a:latin typeface="Century Schoolbook"/>
          <a:ea typeface="Century Schoolbook"/>
          <a:cs typeface="Century Schoolbook"/>
          <a:sym typeface="Century Schoolbook"/>
        </a:defRPr>
      </a:lvl5pPr>
      <a:lvl6pPr marL="2010568" marR="0" indent="-273843" algn="l" defTabSz="914400" rtl="0" latinLnBrk="0">
        <a:lnSpc>
          <a:spcPct val="100000"/>
        </a:lnSpc>
        <a:spcBef>
          <a:spcPts val="600"/>
        </a:spcBef>
        <a:spcAft>
          <a:spcPts val="0"/>
        </a:spcAft>
        <a:buClr>
          <a:schemeClr val="accent1"/>
        </a:buClr>
        <a:buSzPct val="68000"/>
        <a:buFont typeface="Wingdings"/>
        <a:buChar char=""/>
        <a:tabLst/>
        <a:defRPr sz="2400" b="0" i="0" u="none" strike="noStrike" cap="none" spc="0" baseline="0">
          <a:ln>
            <a:noFill/>
          </a:ln>
          <a:solidFill>
            <a:srgbClr val="000000"/>
          </a:solidFill>
          <a:uFillTx/>
          <a:latin typeface="Century Schoolbook"/>
          <a:ea typeface="Century Schoolbook"/>
          <a:cs typeface="Century Schoolbook"/>
          <a:sym typeface="Century Schoolbook"/>
        </a:defRPr>
      </a:lvl6pPr>
      <a:lvl7pPr marL="2467768" marR="0" indent="-273843" algn="l" defTabSz="914400" rtl="0" latinLnBrk="0">
        <a:lnSpc>
          <a:spcPct val="100000"/>
        </a:lnSpc>
        <a:spcBef>
          <a:spcPts val="600"/>
        </a:spcBef>
        <a:spcAft>
          <a:spcPts val="0"/>
        </a:spcAft>
        <a:buClr>
          <a:schemeClr val="accent1"/>
        </a:buClr>
        <a:buSzPct val="68000"/>
        <a:buFont typeface="Wingdings"/>
        <a:buChar char=""/>
        <a:tabLst/>
        <a:defRPr sz="2400" b="0" i="0" u="none" strike="noStrike" cap="none" spc="0" baseline="0">
          <a:ln>
            <a:noFill/>
          </a:ln>
          <a:solidFill>
            <a:srgbClr val="000000"/>
          </a:solidFill>
          <a:uFillTx/>
          <a:latin typeface="Century Schoolbook"/>
          <a:ea typeface="Century Schoolbook"/>
          <a:cs typeface="Century Schoolbook"/>
          <a:sym typeface="Century Schoolbook"/>
        </a:defRPr>
      </a:lvl7pPr>
      <a:lvl8pPr marL="2924968" marR="0" indent="-273843" algn="l" defTabSz="914400" rtl="0" latinLnBrk="0">
        <a:lnSpc>
          <a:spcPct val="100000"/>
        </a:lnSpc>
        <a:spcBef>
          <a:spcPts val="600"/>
        </a:spcBef>
        <a:spcAft>
          <a:spcPts val="0"/>
        </a:spcAft>
        <a:buClr>
          <a:schemeClr val="accent1"/>
        </a:buClr>
        <a:buSzPct val="68000"/>
        <a:buFont typeface="Wingdings"/>
        <a:buChar char=""/>
        <a:tabLst/>
        <a:defRPr sz="2400" b="0" i="0" u="none" strike="noStrike" cap="none" spc="0" baseline="0">
          <a:ln>
            <a:noFill/>
          </a:ln>
          <a:solidFill>
            <a:srgbClr val="000000"/>
          </a:solidFill>
          <a:uFillTx/>
          <a:latin typeface="Century Schoolbook"/>
          <a:ea typeface="Century Schoolbook"/>
          <a:cs typeface="Century Schoolbook"/>
          <a:sym typeface="Century Schoolbook"/>
        </a:defRPr>
      </a:lvl8pPr>
      <a:lvl9pPr marL="3382168" marR="0" indent="-273843" algn="l" defTabSz="914400" rtl="0" latinLnBrk="0">
        <a:lnSpc>
          <a:spcPct val="100000"/>
        </a:lnSpc>
        <a:spcBef>
          <a:spcPts val="600"/>
        </a:spcBef>
        <a:spcAft>
          <a:spcPts val="0"/>
        </a:spcAft>
        <a:buClr>
          <a:schemeClr val="accent1"/>
        </a:buClr>
        <a:buSzPct val="68000"/>
        <a:buFont typeface="Wingdings"/>
        <a:buChar char=""/>
        <a:tabLst/>
        <a:defRPr sz="2400" b="0" i="0" u="none" strike="noStrike" cap="none" spc="0" baseline="0">
          <a:ln>
            <a:noFill/>
          </a:ln>
          <a:solidFill>
            <a:srgbClr val="000000"/>
          </a:solidFill>
          <a:uFillTx/>
          <a:latin typeface="Century Schoolbook"/>
          <a:ea typeface="Century Schoolbook"/>
          <a:cs typeface="Century Schoolbook"/>
          <a:sym typeface="Century Schoolbook"/>
        </a:defRPr>
      </a:lvl9pPr>
    </p:bodyStyle>
    <p:otherStyle>
      <a:lvl1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entury Schoolbook"/>
        </a:defRPr>
      </a:lvl1pPr>
      <a:lvl2pPr marL="0" marR="0" indent="4572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entury Schoolbook"/>
        </a:defRPr>
      </a:lvl2pPr>
      <a:lvl3pPr marL="0" marR="0" indent="9144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entury Schoolbook"/>
        </a:defRPr>
      </a:lvl3pPr>
      <a:lvl4pPr marL="0" marR="0" indent="13716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entury Schoolbook"/>
        </a:defRPr>
      </a:lvl4pPr>
      <a:lvl5pPr marL="0" marR="0" indent="18288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entury Schoolbook"/>
        </a:defRPr>
      </a:lvl5pPr>
      <a:lvl6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entury Schoolbook"/>
        </a:defRPr>
      </a:lvl6pPr>
      <a:lvl7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entury Schoolbook"/>
        </a:defRPr>
      </a:lvl7pPr>
      <a:lvl8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entury Schoolbook"/>
        </a:defRPr>
      </a:lvl8pPr>
      <a:lvl9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entury School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AN INTRODUCTION TO JOURNALISM"/>
          <p:cNvSpPr>
            <a:spLocks noGrp="1"/>
          </p:cNvSpPr>
          <p:nvPr>
            <p:ph type="title" idx="4294967295"/>
          </p:nvPr>
        </p:nvSpPr>
        <p:spPr>
          <a:xfrm>
            <a:off x="2362199" y="2590800"/>
            <a:ext cx="6172202" cy="1893888"/>
          </a:xfrm>
          <a:prstGeom prst="rect">
            <a:avLst/>
          </a:prstGeom>
        </p:spPr>
        <p:txBody>
          <a:bodyPr/>
          <a:lstStyle>
            <a:lvl1pPr defTabSz="749808">
              <a:defRPr sz="4428" b="1"/>
            </a:lvl1pPr>
          </a:lstStyle>
          <a:p>
            <a:r>
              <a:rPr dirty="0"/>
              <a:t>AN INTRODUCTION TO JOURNALISM</a:t>
            </a:r>
          </a:p>
        </p:txBody>
      </p:sp>
      <p:sp>
        <p:nvSpPr>
          <p:cNvPr id="125" name="Mrs. Macomber"/>
          <p:cNvSpPr>
            <a:spLocks noGrp="1"/>
          </p:cNvSpPr>
          <p:nvPr>
            <p:ph type="body" sz="quarter" idx="4294967295"/>
          </p:nvPr>
        </p:nvSpPr>
        <p:spPr>
          <a:xfrm>
            <a:off x="2285999" y="5003800"/>
            <a:ext cx="6172202" cy="1371600"/>
          </a:xfrm>
          <a:prstGeom prst="rect">
            <a:avLst/>
          </a:prstGeom>
        </p:spPr>
        <p:txBody>
          <a:bodyPr/>
          <a:lstStyle>
            <a:lvl1pPr marL="0" indent="0" algn="r">
              <a:buSzTx/>
              <a:buFont typeface="Wingdings"/>
              <a:buNone/>
              <a:defRPr b="1">
                <a:solidFill>
                  <a:srgbClr val="575F6D"/>
                </a:solidFill>
              </a:defRPr>
            </a:lvl1pPr>
          </a:lstStyle>
          <a:p>
            <a:r>
              <a:rPr dirty="0"/>
              <a:t>Mrs. Macomber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7"/>
            <a:ext cx="6400800" cy="1143001"/>
          </a:xfrm>
        </p:spPr>
        <p:txBody>
          <a:bodyPr>
            <a:normAutofit/>
          </a:bodyPr>
          <a:lstStyle/>
          <a:p>
            <a:pPr algn="ctr"/>
            <a:r>
              <a:rPr lang="en-US" sz="4400" dirty="0" smtClean="0"/>
              <a:t>Journalists’ Tools</a:t>
            </a:r>
            <a:endParaRPr lang="en-US" sz="4400" dirty="0"/>
          </a:p>
        </p:txBody>
      </p:sp>
      <p:sp>
        <p:nvSpPr>
          <p:cNvPr id="3" name="Text Placeholder 2"/>
          <p:cNvSpPr>
            <a:spLocks noGrp="1"/>
          </p:cNvSpPr>
          <p:nvPr>
            <p:ph type="body" idx="1"/>
          </p:nvPr>
        </p:nvSpPr>
        <p:spPr>
          <a:xfrm>
            <a:off x="2286000" y="1600200"/>
            <a:ext cx="6248400" cy="4873625"/>
          </a:xfrm>
        </p:spPr>
        <p:txBody>
          <a:bodyPr>
            <a:normAutofit/>
          </a:bodyPr>
          <a:lstStyle/>
          <a:p>
            <a:pPr marL="0" indent="0" algn="ctr">
              <a:buNone/>
            </a:pPr>
            <a:r>
              <a:rPr lang="en-US" sz="4400" dirty="0" smtClean="0"/>
              <a:t>What do journalists use to do their jobs?</a:t>
            </a:r>
            <a:endParaRPr lang="en-US" sz="4400" dirty="0"/>
          </a:p>
        </p:txBody>
      </p:sp>
    </p:spTree>
    <p:extLst>
      <p:ext uri="{BB962C8B-B14F-4D97-AF65-F5344CB8AC3E}">
        <p14:creationId xmlns:p14="http://schemas.microsoft.com/office/powerpoint/2010/main" val="232892547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tint val="83000"/>
                    <a:satMod val="150000"/>
                  </a:schemeClr>
                </a:solidFill>
              </a:rPr>
              <a:t>1. First </a:t>
            </a:r>
            <a:r>
              <a:rPr lang="en-US" sz="3200" b="1" dirty="0" smtClean="0">
                <a:solidFill>
                  <a:schemeClr val="accent1">
                    <a:tint val="83000"/>
                    <a:satMod val="150000"/>
                  </a:schemeClr>
                </a:solidFill>
              </a:rPr>
              <a:t>Amendment to the U.S. Constitution </a:t>
            </a:r>
            <a:endParaRPr lang="en-US" dirty="0"/>
          </a:p>
        </p:txBody>
      </p:sp>
      <p:sp>
        <p:nvSpPr>
          <p:cNvPr id="3" name="Text Placeholder 2"/>
          <p:cNvSpPr>
            <a:spLocks noGrp="1"/>
          </p:cNvSpPr>
          <p:nvPr>
            <p:ph type="body" idx="1"/>
          </p:nvPr>
        </p:nvSpPr>
        <p:spPr/>
        <p:txBody>
          <a:bodyPr>
            <a:normAutofit/>
          </a:bodyPr>
          <a:lstStyle/>
          <a:p>
            <a:pPr marL="0" indent="0" eaLnBrk="1" hangingPunct="1">
              <a:buNone/>
            </a:pPr>
            <a:r>
              <a:rPr lang="en-US" altLang="en-US" sz="2800" dirty="0"/>
              <a:t>“</a:t>
            </a:r>
            <a:r>
              <a:rPr lang="en-US" altLang="en-US" sz="2800" b="1" u="sng" dirty="0"/>
              <a:t>Congress shall make no law </a:t>
            </a:r>
            <a:r>
              <a:rPr lang="en-US" altLang="en-US" sz="2800" dirty="0"/>
              <a:t>respecting an establishment of religion, or prohibiting the free exercise thereof; or </a:t>
            </a:r>
            <a:r>
              <a:rPr lang="en-US" altLang="en-US" sz="2800" b="1" u="sng" dirty="0"/>
              <a:t>abridging the freedom </a:t>
            </a:r>
            <a:r>
              <a:rPr lang="en-US" altLang="en-US" sz="2800" dirty="0"/>
              <a:t>of speech, or </a:t>
            </a:r>
            <a:r>
              <a:rPr lang="en-US" altLang="en-US" sz="2800" b="1" u="sng" dirty="0"/>
              <a:t>of the press</a:t>
            </a:r>
            <a:r>
              <a:rPr lang="en-US" altLang="en-US" sz="2800" dirty="0"/>
              <a:t>; or the right of the people peaceably to assemble, and to petition the government for a redress of grievances.”</a:t>
            </a:r>
          </a:p>
        </p:txBody>
      </p:sp>
    </p:spTree>
    <p:extLst>
      <p:ext uri="{BB962C8B-B14F-4D97-AF65-F5344CB8AC3E}">
        <p14:creationId xmlns:p14="http://schemas.microsoft.com/office/powerpoint/2010/main" val="1703798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tint val="83000"/>
                    <a:satMod val="150000"/>
                  </a:schemeClr>
                </a:solidFill>
              </a:rPr>
              <a:t>Not so </a:t>
            </a:r>
            <a:r>
              <a:rPr lang="en-US" sz="3200" b="1" dirty="0" smtClean="0">
                <a:solidFill>
                  <a:schemeClr val="accent1">
                    <a:tint val="83000"/>
                    <a:satMod val="150000"/>
                  </a:schemeClr>
                </a:solidFill>
              </a:rPr>
              <a:t>fast…exceptions to 1</a:t>
            </a:r>
            <a:r>
              <a:rPr lang="en-US" sz="3200" b="1" baseline="30000" dirty="0" smtClean="0">
                <a:solidFill>
                  <a:schemeClr val="accent1">
                    <a:tint val="83000"/>
                    <a:satMod val="150000"/>
                  </a:schemeClr>
                </a:solidFill>
              </a:rPr>
              <a:t>st</a:t>
            </a:r>
            <a:r>
              <a:rPr lang="en-US" sz="3200" b="1" dirty="0" smtClean="0">
                <a:solidFill>
                  <a:schemeClr val="accent1">
                    <a:tint val="83000"/>
                    <a:satMod val="150000"/>
                  </a:schemeClr>
                </a:solidFill>
              </a:rPr>
              <a:t> Amendment</a:t>
            </a:r>
            <a:endParaRPr lang="en-US" dirty="0"/>
          </a:p>
        </p:txBody>
      </p:sp>
      <p:sp>
        <p:nvSpPr>
          <p:cNvPr id="3" name="Text Placeholder 2"/>
          <p:cNvSpPr>
            <a:spLocks noGrp="1"/>
          </p:cNvSpPr>
          <p:nvPr>
            <p:ph type="body" idx="1"/>
          </p:nvPr>
        </p:nvSpPr>
        <p:spPr/>
        <p:txBody>
          <a:bodyPr>
            <a:normAutofit lnSpcReduction="10000"/>
          </a:bodyPr>
          <a:lstStyle/>
          <a:p>
            <a:pPr marL="454025" lvl="2" eaLnBrk="1" hangingPunct="1"/>
            <a:r>
              <a:rPr lang="en-US" altLang="en-US" sz="4000" dirty="0"/>
              <a:t>Speech that is not protected= defamatory speech (attack on a person or organization’s good name)</a:t>
            </a:r>
          </a:p>
          <a:p>
            <a:pPr lvl="3" eaLnBrk="1" hangingPunct="1"/>
            <a:r>
              <a:rPr lang="en-US" altLang="en-US" sz="3600" dirty="0"/>
              <a:t>Libel= printed or published form of defamation</a:t>
            </a:r>
          </a:p>
          <a:p>
            <a:pPr lvl="3" eaLnBrk="1" hangingPunct="1"/>
            <a:r>
              <a:rPr lang="en-US" altLang="en-US" sz="3600" u="sng" dirty="0"/>
              <a:t>S</a:t>
            </a:r>
            <a:r>
              <a:rPr lang="en-US" altLang="en-US" sz="3600" dirty="0"/>
              <a:t>lander= </a:t>
            </a:r>
            <a:r>
              <a:rPr lang="en-US" altLang="en-US" sz="3600" u="sng" dirty="0"/>
              <a:t>s</a:t>
            </a:r>
            <a:r>
              <a:rPr lang="en-US" altLang="en-US" sz="3600" dirty="0"/>
              <a:t>poken form of defamation</a:t>
            </a:r>
          </a:p>
          <a:p>
            <a:pPr eaLnBrk="1" hangingPunct="1"/>
            <a:endParaRPr lang="en-US" altLang="en-US" dirty="0"/>
          </a:p>
          <a:p>
            <a:endParaRPr lang="en-US" dirty="0"/>
          </a:p>
        </p:txBody>
      </p:sp>
    </p:spTree>
    <p:extLst>
      <p:ext uri="{BB962C8B-B14F-4D97-AF65-F5344CB8AC3E}">
        <p14:creationId xmlns:p14="http://schemas.microsoft.com/office/powerpoint/2010/main" val="26454081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tint val="83000"/>
                    <a:satMod val="150000"/>
                  </a:schemeClr>
                </a:solidFill>
              </a:rPr>
              <a:t>2. FOIA</a:t>
            </a:r>
            <a:endParaRPr lang="en-US" dirty="0"/>
          </a:p>
        </p:txBody>
      </p:sp>
      <p:sp>
        <p:nvSpPr>
          <p:cNvPr id="3" name="Text Placeholder 2"/>
          <p:cNvSpPr>
            <a:spLocks noGrp="1"/>
          </p:cNvSpPr>
          <p:nvPr>
            <p:ph type="body" idx="1"/>
          </p:nvPr>
        </p:nvSpPr>
        <p:spPr/>
        <p:txBody>
          <a:bodyPr/>
          <a:lstStyle/>
          <a:p>
            <a:pPr marL="273050" lvl="1" indent="-273050">
              <a:buSzPct val="70000"/>
            </a:pPr>
            <a:r>
              <a:rPr lang="en-US" altLang="en-US" sz="3200" u="sng" dirty="0"/>
              <a:t>Freedom of Information Act: law ensuring public access to U.S. government records</a:t>
            </a:r>
            <a:r>
              <a:rPr lang="en-US" altLang="en-US" sz="3200" dirty="0"/>
              <a:t>. Upon written request, agencies of the United States government are required to disclose those records, unless they can be lawfully withheld from disclosure under one of nine specific exemptions in the FOIA. </a:t>
            </a:r>
          </a:p>
          <a:p>
            <a:endParaRPr lang="en-US" dirty="0"/>
          </a:p>
        </p:txBody>
      </p:sp>
    </p:spTree>
    <p:extLst>
      <p:ext uri="{BB962C8B-B14F-4D97-AF65-F5344CB8AC3E}">
        <p14:creationId xmlns:p14="http://schemas.microsoft.com/office/powerpoint/2010/main" val="33563989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1">
                    <a:tint val="83000"/>
                    <a:satMod val="150000"/>
                  </a:schemeClr>
                </a:solidFill>
              </a:rPr>
              <a:t>FOIA Exemptions</a:t>
            </a:r>
            <a:endParaRPr lang="en-US" dirty="0"/>
          </a:p>
        </p:txBody>
      </p:sp>
      <p:sp>
        <p:nvSpPr>
          <p:cNvPr id="3" name="Text Placeholder 2"/>
          <p:cNvSpPr>
            <a:spLocks noGrp="1"/>
          </p:cNvSpPr>
          <p:nvPr>
            <p:ph type="body" idx="1"/>
          </p:nvPr>
        </p:nvSpPr>
        <p:spPr/>
        <p:txBody>
          <a:bodyPr>
            <a:normAutofit lnSpcReduction="10000"/>
          </a:bodyPr>
          <a:lstStyle/>
          <a:p>
            <a:pPr eaLnBrk="1" hangingPunct="1"/>
            <a:r>
              <a:rPr lang="en-US" altLang="en-US" sz="3200" dirty="0"/>
              <a:t>FOIA carries a presumption of disclosure; the burden is on the government - not the public - to substantiate why information may not be released.</a:t>
            </a:r>
          </a:p>
          <a:p>
            <a:pPr eaLnBrk="1" hangingPunct="1"/>
            <a:r>
              <a:rPr lang="en-US" altLang="en-US" sz="3200" dirty="0"/>
              <a:t>You may have to pay for fees including:</a:t>
            </a:r>
          </a:p>
          <a:p>
            <a:pPr lvl="1" eaLnBrk="1" hangingPunct="1"/>
            <a:r>
              <a:rPr lang="en-US" altLang="en-US" sz="2800" dirty="0"/>
              <a:t>Fees for paper and ink costs</a:t>
            </a:r>
          </a:p>
          <a:p>
            <a:pPr lvl="1" eaLnBrk="1" hangingPunct="1"/>
            <a:r>
              <a:rPr lang="en-US" altLang="en-US" sz="2800" dirty="0"/>
              <a:t>Fees to pay someone to gather information</a:t>
            </a:r>
          </a:p>
          <a:p>
            <a:endParaRPr lang="en-US" dirty="0"/>
          </a:p>
        </p:txBody>
      </p:sp>
    </p:spTree>
    <p:extLst>
      <p:ext uri="{BB962C8B-B14F-4D97-AF65-F5344CB8AC3E}">
        <p14:creationId xmlns:p14="http://schemas.microsoft.com/office/powerpoint/2010/main" val="35320887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tint val="83000"/>
                    <a:satMod val="150000"/>
                  </a:schemeClr>
                </a:solidFill>
              </a:rPr>
              <a:t>FOIA Exemptions</a:t>
            </a:r>
            <a:endParaRPr lang="en-US" dirty="0"/>
          </a:p>
        </p:txBody>
      </p:sp>
      <p:sp>
        <p:nvSpPr>
          <p:cNvPr id="3" name="Text Placeholder 2"/>
          <p:cNvSpPr>
            <a:spLocks noGrp="1"/>
          </p:cNvSpPr>
          <p:nvPr>
            <p:ph type="body" idx="1"/>
          </p:nvPr>
        </p:nvSpPr>
        <p:spPr/>
        <p:txBody>
          <a:bodyPr>
            <a:normAutofit fontScale="92500"/>
          </a:bodyPr>
          <a:lstStyle/>
          <a:p>
            <a:pPr eaLnBrk="1" hangingPunct="1"/>
            <a:r>
              <a:rPr lang="en-US" altLang="en-US" dirty="0"/>
              <a:t>Threat to national security</a:t>
            </a:r>
          </a:p>
          <a:p>
            <a:pPr eaLnBrk="1" hangingPunct="1"/>
            <a:r>
              <a:rPr lang="en-US" altLang="en-US" dirty="0"/>
              <a:t>Internal personnel rules and practices</a:t>
            </a:r>
          </a:p>
          <a:p>
            <a:pPr lvl="1" eaLnBrk="1" hangingPunct="1"/>
            <a:r>
              <a:rPr lang="en-US" altLang="en-US" dirty="0"/>
              <a:t>Of trivial nature</a:t>
            </a:r>
          </a:p>
          <a:p>
            <a:pPr lvl="1" eaLnBrk="1" hangingPunct="1"/>
            <a:r>
              <a:rPr lang="en-US" altLang="en-US" dirty="0"/>
              <a:t>Documents that circumvent a legal requirement</a:t>
            </a:r>
          </a:p>
          <a:p>
            <a:pPr eaLnBrk="1" hangingPunct="1"/>
            <a:r>
              <a:rPr lang="en-US" altLang="en-US" dirty="0"/>
              <a:t>Information specifically exempt from other statutes</a:t>
            </a:r>
          </a:p>
          <a:p>
            <a:pPr eaLnBrk="1" hangingPunct="1"/>
            <a:r>
              <a:rPr lang="en-US" altLang="en-US" dirty="0"/>
              <a:t>Trade secrets, commercial or financial info</a:t>
            </a:r>
          </a:p>
          <a:p>
            <a:pPr eaLnBrk="1" hangingPunct="1"/>
            <a:r>
              <a:rPr lang="en-US" altLang="en-US" dirty="0"/>
              <a:t>Privileged inter-agency memos/letters</a:t>
            </a:r>
          </a:p>
          <a:p>
            <a:pPr eaLnBrk="1" hangingPunct="1"/>
            <a:r>
              <a:rPr lang="en-US" altLang="en-US" dirty="0"/>
              <a:t>Personal info affecting one’s privacy</a:t>
            </a:r>
          </a:p>
          <a:p>
            <a:pPr eaLnBrk="1" hangingPunct="1"/>
            <a:r>
              <a:rPr lang="en-US" altLang="en-US" dirty="0"/>
              <a:t>Investigation records compiled by law enforcement</a:t>
            </a:r>
          </a:p>
          <a:p>
            <a:pPr eaLnBrk="1" hangingPunct="1"/>
            <a:r>
              <a:rPr lang="en-US" altLang="en-US" dirty="0"/>
              <a:t>Records of financial institutions</a:t>
            </a:r>
          </a:p>
          <a:p>
            <a:pPr eaLnBrk="1" hangingPunct="1"/>
            <a:r>
              <a:rPr lang="en-US" altLang="en-US" dirty="0"/>
              <a:t>Geographical and geophysical info regarding wells</a:t>
            </a:r>
          </a:p>
          <a:p>
            <a:endParaRPr lang="en-US" dirty="0"/>
          </a:p>
        </p:txBody>
      </p:sp>
    </p:spTree>
    <p:extLst>
      <p:ext uri="{BB962C8B-B14F-4D97-AF65-F5344CB8AC3E}">
        <p14:creationId xmlns:p14="http://schemas.microsoft.com/office/powerpoint/2010/main" val="23981769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tint val="83000"/>
                    <a:satMod val="150000"/>
                  </a:schemeClr>
                </a:solidFill>
              </a:rPr>
              <a:t>3. Interviews</a:t>
            </a:r>
            <a:endParaRPr lang="en-US" dirty="0"/>
          </a:p>
        </p:txBody>
      </p:sp>
      <p:sp>
        <p:nvSpPr>
          <p:cNvPr id="3" name="Text Placeholder 2"/>
          <p:cNvSpPr>
            <a:spLocks noGrp="1"/>
          </p:cNvSpPr>
          <p:nvPr>
            <p:ph type="body" idx="1"/>
          </p:nvPr>
        </p:nvSpPr>
        <p:spPr/>
        <p:txBody>
          <a:bodyPr>
            <a:normAutofit lnSpcReduction="10000"/>
          </a:bodyPr>
          <a:lstStyle/>
          <a:p>
            <a:pPr eaLnBrk="1" hangingPunct="1"/>
            <a:r>
              <a:rPr lang="en-US" altLang="en-US" sz="3600" dirty="0"/>
              <a:t>One-on-one discussion format where the journalist (interviewer) asks the interviewee questions</a:t>
            </a:r>
          </a:p>
          <a:p>
            <a:pPr lvl="1" eaLnBrk="1" hangingPunct="1"/>
            <a:r>
              <a:rPr lang="en-US" altLang="en-US" sz="3200" dirty="0"/>
              <a:t>Closed-ended questions: can be answered with a simple “yes” or “no”</a:t>
            </a:r>
          </a:p>
          <a:p>
            <a:pPr lvl="1" eaLnBrk="1" hangingPunct="1"/>
            <a:r>
              <a:rPr lang="en-US" altLang="en-US" sz="3200" dirty="0"/>
              <a:t>Open-ended questions: require elaboration on the interviewee’s behalf</a:t>
            </a:r>
          </a:p>
          <a:p>
            <a:endParaRPr lang="en-US" dirty="0"/>
          </a:p>
        </p:txBody>
      </p:sp>
    </p:spTree>
    <p:extLst>
      <p:ext uri="{BB962C8B-B14F-4D97-AF65-F5344CB8AC3E}">
        <p14:creationId xmlns:p14="http://schemas.microsoft.com/office/powerpoint/2010/main" val="46965807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tint val="83000"/>
                    <a:satMod val="150000"/>
                  </a:schemeClr>
                </a:solidFill>
              </a:rPr>
              <a:t>4. Press Conferences</a:t>
            </a:r>
            <a:endParaRPr lang="en-US" dirty="0"/>
          </a:p>
        </p:txBody>
      </p:sp>
      <p:sp>
        <p:nvSpPr>
          <p:cNvPr id="3" name="Text Placeholder 2"/>
          <p:cNvSpPr>
            <a:spLocks noGrp="1"/>
          </p:cNvSpPr>
          <p:nvPr>
            <p:ph type="body" idx="1"/>
          </p:nvPr>
        </p:nvSpPr>
        <p:spPr/>
        <p:txBody>
          <a:bodyPr>
            <a:normAutofit/>
          </a:bodyPr>
          <a:lstStyle/>
          <a:p>
            <a:r>
              <a:rPr lang="en-US" altLang="en-US" sz="4000" dirty="0"/>
              <a:t>Large interview-style format where one person, usually one of authority/power, is asked questions by multiple </a:t>
            </a:r>
            <a:r>
              <a:rPr lang="en-US" altLang="en-US" sz="4000" dirty="0" smtClean="0"/>
              <a:t>journalists</a:t>
            </a:r>
            <a:endParaRPr lang="en-US" altLang="en-US" sz="4000" dirty="0"/>
          </a:p>
        </p:txBody>
      </p:sp>
    </p:spTree>
    <p:extLst>
      <p:ext uri="{BB962C8B-B14F-4D97-AF65-F5344CB8AC3E}">
        <p14:creationId xmlns:p14="http://schemas.microsoft.com/office/powerpoint/2010/main" val="19511442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WHAT IS JOURNALISM?"/>
          <p:cNvSpPr>
            <a:spLocks noGrp="1"/>
          </p:cNvSpPr>
          <p:nvPr>
            <p:ph type="title" idx="4294967295"/>
          </p:nvPr>
        </p:nvSpPr>
        <p:spPr>
          <a:xfrm>
            <a:off x="457200" y="274637"/>
            <a:ext cx="7467600" cy="1143001"/>
          </a:xfrm>
          <a:prstGeom prst="rect">
            <a:avLst/>
          </a:prstGeom>
        </p:spPr>
        <p:txBody>
          <a:bodyPr/>
          <a:lstStyle>
            <a:lvl1pPr defTabSz="795527">
              <a:defRPr sz="4698"/>
            </a:lvl1pPr>
          </a:lstStyle>
          <a:p>
            <a:r>
              <a:rPr dirty="0"/>
              <a:t>WHAT IS JOURNALISM?</a:t>
            </a:r>
          </a:p>
        </p:txBody>
      </p:sp>
      <p:sp>
        <p:nvSpPr>
          <p:cNvPr id="128" name="“an academic study concerned with the collection and editing of news or the management of a news medium” -Merriam-Webster Online Dictionary…"/>
          <p:cNvSpPr>
            <a:spLocks noGrp="1"/>
          </p:cNvSpPr>
          <p:nvPr>
            <p:ph type="body" idx="4294967295"/>
          </p:nvPr>
        </p:nvSpPr>
        <p:spPr>
          <a:prstGeom prst="rect">
            <a:avLst/>
          </a:prstGeom>
        </p:spPr>
        <p:txBody>
          <a:bodyPr/>
          <a:lstStyle/>
          <a:p>
            <a:pPr>
              <a:buChar char="○"/>
              <a:defRPr sz="3200"/>
            </a:pPr>
            <a:r>
              <a:rPr dirty="0"/>
              <a:t>“an </a:t>
            </a:r>
            <a:r>
              <a:rPr u="sng" dirty="0"/>
              <a:t>academic</a:t>
            </a:r>
            <a:r>
              <a:rPr dirty="0"/>
              <a:t> study concerned with the collection and editing of news or the management of a news medium” </a:t>
            </a:r>
            <a:r>
              <a:rPr i="1" dirty="0"/>
              <a:t>-Merriam-Webster Online Dictionary</a:t>
            </a:r>
          </a:p>
          <a:p>
            <a:pPr>
              <a:buChar char="○"/>
              <a:defRPr sz="3200" b="1"/>
            </a:pPr>
            <a:r>
              <a:rPr dirty="0"/>
              <a:t>“</a:t>
            </a:r>
            <a:r>
              <a:rPr b="0" dirty="0"/>
              <a:t>the profession of writing or communicating … for the </a:t>
            </a:r>
            <a:r>
              <a:rPr b="0" u="sng" dirty="0"/>
              <a:t>benefit</a:t>
            </a:r>
            <a:r>
              <a:rPr b="0" dirty="0"/>
              <a:t> of a particular community of people” </a:t>
            </a:r>
          </a:p>
          <a:p>
            <a:pPr>
              <a:buSzTx/>
              <a:buFont typeface="Wingdings"/>
              <a:buNone/>
              <a:defRPr sz="3200"/>
            </a:pPr>
            <a:r>
              <a:rPr dirty="0"/>
              <a:t>	</a:t>
            </a:r>
            <a:r>
              <a:rPr i="1" dirty="0"/>
              <a:t>-Wikipedia.org</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YPES OF JOURNALISM"/>
          <p:cNvSpPr>
            <a:spLocks noGrp="1"/>
          </p:cNvSpPr>
          <p:nvPr>
            <p:ph type="title" idx="4294967295"/>
          </p:nvPr>
        </p:nvSpPr>
        <p:spPr>
          <a:xfrm>
            <a:off x="457200" y="274637"/>
            <a:ext cx="7467600" cy="1143001"/>
          </a:xfrm>
          <a:prstGeom prst="rect">
            <a:avLst/>
          </a:prstGeom>
        </p:spPr>
        <p:txBody>
          <a:bodyPr/>
          <a:lstStyle>
            <a:lvl1pPr>
              <a:defRPr sz="4400"/>
            </a:lvl1pPr>
          </a:lstStyle>
          <a:p>
            <a:r>
              <a:rPr dirty="0"/>
              <a:t>TYPES OF JOURNALISM</a:t>
            </a:r>
          </a:p>
        </p:txBody>
      </p:sp>
      <p:sp>
        <p:nvSpPr>
          <p:cNvPr id="131" name="Print: newspapers, magazines, community newsletters…"/>
          <p:cNvSpPr>
            <a:spLocks noGrp="1"/>
          </p:cNvSpPr>
          <p:nvPr>
            <p:ph type="body" idx="4294967295"/>
          </p:nvPr>
        </p:nvSpPr>
        <p:spPr>
          <a:xfrm>
            <a:off x="457200" y="1600200"/>
            <a:ext cx="8229600" cy="4873625"/>
          </a:xfrm>
          <a:prstGeom prst="rect">
            <a:avLst/>
          </a:prstGeom>
        </p:spPr>
        <p:txBody>
          <a:bodyPr/>
          <a:lstStyle/>
          <a:p>
            <a:pPr marL="251206" indent="-251206" defTabSz="841247">
              <a:spcBef>
                <a:spcPts val="500"/>
              </a:spcBef>
              <a:buChar char="○"/>
              <a:defRPr sz="3680"/>
            </a:pPr>
            <a:r>
              <a:rPr dirty="0"/>
              <a:t>Print: newspapers, magazines, community newsletters</a:t>
            </a:r>
          </a:p>
          <a:p>
            <a:pPr marL="251206" indent="-251206" defTabSz="841247">
              <a:spcBef>
                <a:spcPts val="500"/>
              </a:spcBef>
              <a:buChar char="○"/>
              <a:defRPr sz="3680"/>
            </a:pPr>
            <a:endParaRPr dirty="0"/>
          </a:p>
          <a:p>
            <a:pPr marL="251206" indent="-251206" defTabSz="841247">
              <a:spcBef>
                <a:spcPts val="500"/>
              </a:spcBef>
              <a:buChar char="○"/>
              <a:defRPr sz="3680"/>
            </a:pPr>
            <a:r>
              <a:rPr dirty="0"/>
              <a:t>Broadcast: radio, television, podcasts</a:t>
            </a:r>
          </a:p>
          <a:p>
            <a:pPr marL="251206" indent="-251206" defTabSz="841247">
              <a:spcBef>
                <a:spcPts val="500"/>
              </a:spcBef>
              <a:buChar char="○"/>
              <a:defRPr sz="3680"/>
            </a:pPr>
            <a:endParaRPr dirty="0"/>
          </a:p>
          <a:p>
            <a:pPr marL="251206" indent="-251206" defTabSz="841247">
              <a:spcBef>
                <a:spcPts val="500"/>
              </a:spcBef>
              <a:buChar char="○"/>
              <a:defRPr sz="3680"/>
            </a:pPr>
            <a:r>
              <a:rPr dirty="0"/>
              <a:t>Online: internet versions of print journalism, blogs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WHAT IS A JOURNALIST?"/>
          <p:cNvSpPr>
            <a:spLocks noGrp="1"/>
          </p:cNvSpPr>
          <p:nvPr>
            <p:ph type="title" idx="4294967295"/>
          </p:nvPr>
        </p:nvSpPr>
        <p:spPr>
          <a:xfrm>
            <a:off x="457200" y="274637"/>
            <a:ext cx="7467600" cy="1143001"/>
          </a:xfrm>
          <a:prstGeom prst="rect">
            <a:avLst/>
          </a:prstGeom>
        </p:spPr>
        <p:txBody>
          <a:bodyPr/>
          <a:lstStyle>
            <a:lvl1pPr>
              <a:defRPr sz="4400"/>
            </a:lvl1pPr>
          </a:lstStyle>
          <a:p>
            <a:r>
              <a:rPr dirty="0"/>
              <a:t>WHAT IS A JOURNALIST?</a:t>
            </a:r>
          </a:p>
        </p:txBody>
      </p:sp>
      <p:sp>
        <p:nvSpPr>
          <p:cNvPr id="134" name="A person with a career in journalism."/>
          <p:cNvSpPr>
            <a:spLocks noGrp="1"/>
          </p:cNvSpPr>
          <p:nvPr>
            <p:ph type="body" idx="4294967295"/>
          </p:nvPr>
        </p:nvSpPr>
        <p:spPr>
          <a:xfrm>
            <a:off x="304800" y="1600200"/>
            <a:ext cx="8305800" cy="4873625"/>
          </a:xfrm>
          <a:prstGeom prst="rect">
            <a:avLst/>
          </a:prstGeom>
        </p:spPr>
        <p:txBody>
          <a:bodyPr/>
          <a:lstStyle>
            <a:lvl1pPr>
              <a:buChar char="○"/>
              <a:defRPr sz="3200"/>
            </a:lvl1pPr>
          </a:lstStyle>
          <a:p>
            <a:r>
              <a:rPr dirty="0"/>
              <a:t>A person with a career in journalism.</a:t>
            </a:r>
          </a:p>
        </p:txBody>
      </p:sp>
      <p:pic>
        <p:nvPicPr>
          <p:cNvPr id="135" name="WaltersBarbara_130x171.jpeg" descr="WaltersBarbara_130x171.jpeg"/>
          <p:cNvPicPr>
            <a:picLocks noChangeAspect="1"/>
          </p:cNvPicPr>
          <p:nvPr/>
        </p:nvPicPr>
        <p:blipFill>
          <a:blip r:embed="rId2">
            <a:extLst/>
          </a:blip>
          <a:stretch>
            <a:fillRect/>
          </a:stretch>
        </p:blipFill>
        <p:spPr>
          <a:xfrm>
            <a:off x="381000" y="2590800"/>
            <a:ext cx="2103438" cy="2767013"/>
          </a:xfrm>
          <a:prstGeom prst="rect">
            <a:avLst/>
          </a:prstGeom>
          <a:ln w="12700">
            <a:miter lim="400000"/>
          </a:ln>
        </p:spPr>
      </p:pic>
      <p:pic>
        <p:nvPicPr>
          <p:cNvPr id="136" name="165px-Anderson_Cooper.jpeg" descr="165px-Anderson_Cooper.jpeg"/>
          <p:cNvPicPr>
            <a:picLocks noChangeAspect="1"/>
          </p:cNvPicPr>
          <p:nvPr/>
        </p:nvPicPr>
        <p:blipFill>
          <a:blip r:embed="rId3">
            <a:extLst/>
          </a:blip>
          <a:stretch>
            <a:fillRect/>
          </a:stretch>
        </p:blipFill>
        <p:spPr>
          <a:xfrm>
            <a:off x="5105400" y="2209800"/>
            <a:ext cx="3009900" cy="4414838"/>
          </a:xfrm>
          <a:prstGeom prst="rect">
            <a:avLst/>
          </a:prstGeom>
          <a:ln w="12700">
            <a:miter lim="400000"/>
          </a:ln>
        </p:spPr>
      </p:pic>
      <p:pic>
        <p:nvPicPr>
          <p:cNvPr id="137" name="250px-Couric_headshot.jpeg" descr="250px-Couric_headshot.jpeg"/>
          <p:cNvPicPr>
            <a:picLocks noChangeAspect="1"/>
          </p:cNvPicPr>
          <p:nvPr/>
        </p:nvPicPr>
        <p:blipFill>
          <a:blip r:embed="rId4">
            <a:extLst/>
          </a:blip>
          <a:stretch>
            <a:fillRect/>
          </a:stretch>
        </p:blipFill>
        <p:spPr>
          <a:xfrm>
            <a:off x="3048000" y="4038600"/>
            <a:ext cx="2514600" cy="2463800"/>
          </a:xfrm>
          <a:prstGeom prst="rect">
            <a:avLst/>
          </a:prstGeom>
          <a:ln w="12700">
            <a:miter lim="400000"/>
          </a:ln>
        </p:spPr>
      </p:pic>
      <p:pic>
        <p:nvPicPr>
          <p:cNvPr id="138" name="carmen harlan.jpeg" descr="carmen harlan.jpeg"/>
          <p:cNvPicPr>
            <a:picLocks noChangeAspect="1"/>
          </p:cNvPicPr>
          <p:nvPr/>
        </p:nvPicPr>
        <p:blipFill>
          <a:blip r:embed="rId5">
            <a:extLst/>
          </a:blip>
          <a:stretch>
            <a:fillRect/>
          </a:stretch>
        </p:blipFill>
        <p:spPr>
          <a:xfrm>
            <a:off x="2362200" y="2286000"/>
            <a:ext cx="2438400" cy="1828800"/>
          </a:xfrm>
          <a:prstGeom prst="rect">
            <a:avLst/>
          </a:prstGeom>
          <a:ln w="12700">
            <a:miter lim="400000"/>
          </a:ln>
        </p:spPr>
      </p:pic>
      <p:pic>
        <p:nvPicPr>
          <p:cNvPr id="139" name="waltercronkite.jpeg" descr="waltercronkite.jpeg"/>
          <p:cNvPicPr>
            <a:picLocks noChangeAspect="1"/>
          </p:cNvPicPr>
          <p:nvPr/>
        </p:nvPicPr>
        <p:blipFill>
          <a:blip r:embed="rId6">
            <a:extLst/>
          </a:blip>
          <a:stretch>
            <a:fillRect/>
          </a:stretch>
        </p:blipFill>
        <p:spPr>
          <a:xfrm>
            <a:off x="1371600" y="4724400"/>
            <a:ext cx="1828800" cy="18288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OLE OF JOURNALISTS"/>
          <p:cNvSpPr>
            <a:spLocks noGrp="1"/>
          </p:cNvSpPr>
          <p:nvPr>
            <p:ph type="title" idx="4294967295"/>
          </p:nvPr>
        </p:nvSpPr>
        <p:spPr>
          <a:xfrm>
            <a:off x="457200" y="274637"/>
            <a:ext cx="7467600" cy="1143001"/>
          </a:xfrm>
          <a:prstGeom prst="rect">
            <a:avLst/>
          </a:prstGeom>
        </p:spPr>
        <p:txBody>
          <a:bodyPr/>
          <a:lstStyle>
            <a:lvl1pPr>
              <a:defRPr sz="4400"/>
            </a:lvl1pPr>
          </a:lstStyle>
          <a:p>
            <a:r>
              <a:rPr dirty="0"/>
              <a:t>ROLE OF JOURNALISTS</a:t>
            </a:r>
          </a:p>
        </p:txBody>
      </p:sp>
      <p:sp>
        <p:nvSpPr>
          <p:cNvPr id="142" name="Political function: “watchdog” of government, monitor those in office…"/>
          <p:cNvSpPr>
            <a:spLocks noGrp="1"/>
          </p:cNvSpPr>
          <p:nvPr>
            <p:ph type="body" idx="4294967295"/>
          </p:nvPr>
        </p:nvSpPr>
        <p:spPr>
          <a:prstGeom prst="rect">
            <a:avLst/>
          </a:prstGeom>
        </p:spPr>
        <p:txBody>
          <a:bodyPr/>
          <a:lstStyle/>
          <a:p>
            <a:pPr marL="457200" indent="-457200">
              <a:buAutoNum type="arabicPeriod"/>
              <a:defRPr sz="3600"/>
            </a:pPr>
            <a:r>
              <a:rPr dirty="0"/>
              <a:t>Political function: “watchdog” of government, monitor those in office</a:t>
            </a:r>
          </a:p>
          <a:p>
            <a:pPr marL="457200" indent="-457200">
              <a:buSzTx/>
              <a:buFont typeface="Wingdings"/>
              <a:buNone/>
              <a:defRPr sz="3600"/>
            </a:pPr>
            <a:endParaRPr dirty="0"/>
          </a:p>
          <a:p>
            <a:pPr marL="457200" indent="-457200">
              <a:buSzTx/>
              <a:buFont typeface="Wingdings"/>
              <a:buNone/>
              <a:defRPr sz="3600"/>
            </a:pPr>
            <a:endParaRPr dirty="0"/>
          </a:p>
          <a:p>
            <a:pPr marL="457200" indent="-457200">
              <a:buAutoNum type="arabicPeriod" startAt="2"/>
              <a:defRPr sz="3600"/>
            </a:pPr>
            <a:r>
              <a:rPr dirty="0"/>
              <a:t>Economic function: inform readers about products, goods, services, events, prices</a:t>
            </a:r>
          </a:p>
        </p:txBody>
      </p:sp>
      <p:pic>
        <p:nvPicPr>
          <p:cNvPr id="143" name="MCj04377830000[1].pdf" descr="MCj04377830000[1].pdf"/>
          <p:cNvPicPr>
            <a:picLocks noChangeAspect="1"/>
          </p:cNvPicPr>
          <p:nvPr/>
        </p:nvPicPr>
        <p:blipFill>
          <a:blip r:embed="rId2">
            <a:extLst/>
          </a:blip>
          <a:stretch>
            <a:fillRect/>
          </a:stretch>
        </p:blipFill>
        <p:spPr>
          <a:xfrm>
            <a:off x="2895600" y="2819400"/>
            <a:ext cx="1882775" cy="1651000"/>
          </a:xfrm>
          <a:prstGeom prst="rect">
            <a:avLst/>
          </a:prstGeom>
          <a:ln w="12700">
            <a:miter lim="400000"/>
          </a:ln>
        </p:spPr>
      </p:pic>
      <p:pic>
        <p:nvPicPr>
          <p:cNvPr id="144" name="MCj04377850000[1].pdf" descr="MCj04377850000[1].pdf"/>
          <p:cNvPicPr>
            <a:picLocks noChangeAspect="1"/>
          </p:cNvPicPr>
          <p:nvPr/>
        </p:nvPicPr>
        <p:blipFill>
          <a:blip r:embed="rId3">
            <a:extLst/>
          </a:blip>
          <a:stretch>
            <a:fillRect/>
          </a:stretch>
        </p:blipFill>
        <p:spPr>
          <a:xfrm>
            <a:off x="4953000" y="2895600"/>
            <a:ext cx="1581150" cy="160337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OLE OF JOURNALISTS"/>
          <p:cNvSpPr>
            <a:spLocks noGrp="1"/>
          </p:cNvSpPr>
          <p:nvPr>
            <p:ph type="title" idx="4294967295"/>
          </p:nvPr>
        </p:nvSpPr>
        <p:spPr>
          <a:xfrm>
            <a:off x="457200" y="274637"/>
            <a:ext cx="7467600" cy="1143001"/>
          </a:xfrm>
          <a:prstGeom prst="rect">
            <a:avLst/>
          </a:prstGeom>
        </p:spPr>
        <p:txBody>
          <a:bodyPr/>
          <a:lstStyle>
            <a:lvl1pPr>
              <a:defRPr sz="4400"/>
            </a:lvl1pPr>
          </a:lstStyle>
          <a:p>
            <a:r>
              <a:rPr dirty="0"/>
              <a:t>ROLE OF JOURNALISTS</a:t>
            </a:r>
          </a:p>
        </p:txBody>
      </p:sp>
      <p:sp>
        <p:nvSpPr>
          <p:cNvPr id="147" name="Sentry function: press must tell us not only about what is going on today but also what is likely to happen tomorrow"/>
          <p:cNvSpPr>
            <a:spLocks noGrp="1"/>
          </p:cNvSpPr>
          <p:nvPr>
            <p:ph type="body" idx="4294967295"/>
          </p:nvPr>
        </p:nvSpPr>
        <p:spPr>
          <a:prstGeom prst="rect">
            <a:avLst/>
          </a:prstGeom>
        </p:spPr>
        <p:txBody>
          <a:bodyPr/>
          <a:lstStyle>
            <a:lvl1pPr marL="457200" indent="-457200">
              <a:buAutoNum type="arabicPeriod" startAt="3"/>
              <a:defRPr sz="4000"/>
            </a:lvl1pPr>
          </a:lstStyle>
          <a:p>
            <a:r>
              <a:rPr dirty="0"/>
              <a:t>Sentry function: press must tell us not only about what is going on today but also what is likely to happen tomorrow</a:t>
            </a:r>
          </a:p>
        </p:txBody>
      </p:sp>
      <p:pic>
        <p:nvPicPr>
          <p:cNvPr id="148" name="MPj04014270000[1].jpeg" descr="MPj04014270000[1].jpeg"/>
          <p:cNvPicPr>
            <a:picLocks noChangeAspect="1"/>
          </p:cNvPicPr>
          <p:nvPr/>
        </p:nvPicPr>
        <p:blipFill>
          <a:blip r:embed="rId2">
            <a:extLst/>
          </a:blip>
          <a:stretch>
            <a:fillRect/>
          </a:stretch>
        </p:blipFill>
        <p:spPr>
          <a:xfrm>
            <a:off x="3505200" y="4318000"/>
            <a:ext cx="3276600" cy="2182813"/>
          </a:xfrm>
          <a:prstGeom prst="rect">
            <a:avLst/>
          </a:prstGeom>
          <a:ln w="12700">
            <a:miter lim="400000"/>
          </a:ln>
        </p:spPr>
      </p:pic>
      <p:pic>
        <p:nvPicPr>
          <p:cNvPr id="149" name="MCj01605580000[1].pdf" descr="MCj01605580000[1].pdf"/>
          <p:cNvPicPr>
            <a:picLocks noChangeAspect="1"/>
          </p:cNvPicPr>
          <p:nvPr/>
        </p:nvPicPr>
        <p:blipFill>
          <a:blip r:embed="rId3">
            <a:extLst/>
          </a:blip>
          <a:stretch>
            <a:fillRect/>
          </a:stretch>
        </p:blipFill>
        <p:spPr>
          <a:xfrm>
            <a:off x="1295400" y="4590256"/>
            <a:ext cx="1825625" cy="16383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OLE OF JOURNALISTS"/>
          <p:cNvSpPr>
            <a:spLocks noGrp="1"/>
          </p:cNvSpPr>
          <p:nvPr>
            <p:ph type="title" idx="4294967295"/>
          </p:nvPr>
        </p:nvSpPr>
        <p:spPr>
          <a:xfrm>
            <a:off x="457200" y="274637"/>
            <a:ext cx="7467600" cy="1143001"/>
          </a:xfrm>
          <a:prstGeom prst="rect">
            <a:avLst/>
          </a:prstGeom>
        </p:spPr>
        <p:txBody>
          <a:bodyPr/>
          <a:lstStyle>
            <a:lvl1pPr>
              <a:defRPr sz="4400"/>
            </a:lvl1pPr>
          </a:lstStyle>
          <a:p>
            <a:r>
              <a:rPr dirty="0"/>
              <a:t>ROLE OF JOURNALISTS</a:t>
            </a:r>
          </a:p>
        </p:txBody>
      </p:sp>
      <p:sp>
        <p:nvSpPr>
          <p:cNvPr id="152" name="Record-keeping function: keep accurate record of local, national, and world news…"/>
          <p:cNvSpPr>
            <a:spLocks noGrp="1"/>
          </p:cNvSpPr>
          <p:nvPr>
            <p:ph type="body" idx="4294967295"/>
          </p:nvPr>
        </p:nvSpPr>
        <p:spPr>
          <a:prstGeom prst="rect">
            <a:avLst/>
          </a:prstGeom>
        </p:spPr>
        <p:txBody>
          <a:bodyPr/>
          <a:lstStyle/>
          <a:p>
            <a:pPr marL="457200" indent="-457200">
              <a:buAutoNum type="arabicPeriod" startAt="4"/>
              <a:defRPr sz="4000"/>
            </a:pPr>
            <a:r>
              <a:rPr dirty="0"/>
              <a:t>Record-keeping function: keep accurate record of local, national, and world news</a:t>
            </a:r>
          </a:p>
          <a:p>
            <a:pPr marL="457200" indent="-457200">
              <a:buAutoNum type="arabicPeriod" startAt="4"/>
              <a:defRPr sz="4000"/>
            </a:pPr>
            <a:endParaRPr dirty="0"/>
          </a:p>
          <a:p>
            <a:pPr marL="457200" indent="-457200">
              <a:buAutoNum type="arabicPeriod" startAt="5"/>
              <a:defRPr sz="4000"/>
            </a:pPr>
            <a:r>
              <a:rPr dirty="0"/>
              <a:t>Entertainment function: provide a diversion from straight information</a:t>
            </a:r>
          </a:p>
        </p:txBody>
      </p:sp>
      <p:pic>
        <p:nvPicPr>
          <p:cNvPr id="153" name="MPj04308270000[1].jpeg" descr="MPj04308270000[1].jpeg"/>
          <p:cNvPicPr>
            <a:picLocks noChangeAspect="1"/>
          </p:cNvPicPr>
          <p:nvPr/>
        </p:nvPicPr>
        <p:blipFill>
          <a:blip r:embed="rId2">
            <a:extLst/>
          </a:blip>
          <a:stretch>
            <a:fillRect/>
          </a:stretch>
        </p:blipFill>
        <p:spPr>
          <a:xfrm>
            <a:off x="6858000" y="3657600"/>
            <a:ext cx="1719263" cy="1143000"/>
          </a:xfrm>
          <a:prstGeom prst="rect">
            <a:avLst/>
          </a:prstGeom>
          <a:ln w="12700">
            <a:miter lim="400000"/>
          </a:ln>
        </p:spPr>
      </p:pic>
      <p:pic>
        <p:nvPicPr>
          <p:cNvPr id="154" name="MPj04310110000[1].jpeg" descr="MPj04310110000[1].jpeg"/>
          <p:cNvPicPr>
            <a:picLocks noChangeAspect="1"/>
          </p:cNvPicPr>
          <p:nvPr/>
        </p:nvPicPr>
        <p:blipFill>
          <a:blip r:embed="rId3">
            <a:extLst/>
          </a:blip>
          <a:stretch>
            <a:fillRect/>
          </a:stretch>
        </p:blipFill>
        <p:spPr>
          <a:xfrm>
            <a:off x="6781800" y="4876800"/>
            <a:ext cx="1168400" cy="1752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OLE OF JOURNALISTS"/>
          <p:cNvSpPr>
            <a:spLocks noGrp="1"/>
          </p:cNvSpPr>
          <p:nvPr>
            <p:ph type="title" idx="4294967295"/>
          </p:nvPr>
        </p:nvSpPr>
        <p:spPr>
          <a:xfrm>
            <a:off x="457200" y="274637"/>
            <a:ext cx="7467600" cy="1143001"/>
          </a:xfrm>
          <a:prstGeom prst="rect">
            <a:avLst/>
          </a:prstGeom>
        </p:spPr>
        <p:txBody>
          <a:bodyPr/>
          <a:lstStyle>
            <a:lvl1pPr>
              <a:defRPr sz="4400"/>
            </a:lvl1pPr>
          </a:lstStyle>
          <a:p>
            <a:r>
              <a:rPr dirty="0"/>
              <a:t>ROLE OF JOURNALISTS</a:t>
            </a:r>
          </a:p>
        </p:txBody>
      </p:sp>
      <p:sp>
        <p:nvSpPr>
          <p:cNvPr id="157" name="Marketplace function: provide a variety of information on a variety of things"/>
          <p:cNvSpPr>
            <a:spLocks noGrp="1"/>
          </p:cNvSpPr>
          <p:nvPr>
            <p:ph type="body" idx="4294967295"/>
          </p:nvPr>
        </p:nvSpPr>
        <p:spPr>
          <a:prstGeom prst="rect">
            <a:avLst/>
          </a:prstGeom>
        </p:spPr>
        <p:txBody>
          <a:bodyPr/>
          <a:lstStyle>
            <a:lvl1pPr marL="457200" indent="-457200">
              <a:buAutoNum type="arabicPeriod" startAt="6"/>
              <a:defRPr sz="4000"/>
            </a:lvl1pPr>
          </a:lstStyle>
          <a:p>
            <a:r>
              <a:rPr dirty="0"/>
              <a:t>Marketplace function: provide a variety of information on a variety of things </a:t>
            </a:r>
          </a:p>
        </p:txBody>
      </p:sp>
      <p:pic>
        <p:nvPicPr>
          <p:cNvPr id="158" name="logo_meijer.png" descr="logo_meijer.png"/>
          <p:cNvPicPr>
            <a:picLocks noChangeAspect="1"/>
          </p:cNvPicPr>
          <p:nvPr/>
        </p:nvPicPr>
        <p:blipFill>
          <a:blip r:embed="rId2">
            <a:extLst/>
          </a:blip>
          <a:stretch>
            <a:fillRect/>
          </a:stretch>
        </p:blipFill>
        <p:spPr>
          <a:xfrm>
            <a:off x="5334000" y="3581400"/>
            <a:ext cx="2817813" cy="1111250"/>
          </a:xfrm>
          <a:prstGeom prst="rect">
            <a:avLst/>
          </a:prstGeom>
          <a:ln w="12700">
            <a:miter lim="400000"/>
          </a:ln>
        </p:spPr>
      </p:pic>
      <p:pic>
        <p:nvPicPr>
          <p:cNvPr id="159" name="bullseye__V2546705_.png" descr="bullseye__V2546705_.png"/>
          <p:cNvPicPr>
            <a:picLocks noChangeAspect="1"/>
          </p:cNvPicPr>
          <p:nvPr/>
        </p:nvPicPr>
        <p:blipFill>
          <a:blip r:embed="rId3">
            <a:extLst/>
          </a:blip>
          <a:stretch>
            <a:fillRect/>
          </a:stretch>
        </p:blipFill>
        <p:spPr>
          <a:xfrm>
            <a:off x="1371600" y="4267200"/>
            <a:ext cx="1733550" cy="1585913"/>
          </a:xfrm>
          <a:prstGeom prst="rect">
            <a:avLst/>
          </a:prstGeom>
          <a:ln w="12700">
            <a:miter lim="400000"/>
          </a:ln>
        </p:spPr>
      </p:pic>
      <p:pic>
        <p:nvPicPr>
          <p:cNvPr id="160" name="wmlogo.png" descr="wmlogo.png"/>
          <p:cNvPicPr>
            <a:picLocks noChangeAspect="1"/>
          </p:cNvPicPr>
          <p:nvPr/>
        </p:nvPicPr>
        <p:blipFill>
          <a:blip r:embed="rId4">
            <a:extLst/>
          </a:blip>
          <a:stretch>
            <a:fillRect/>
          </a:stretch>
        </p:blipFill>
        <p:spPr>
          <a:xfrm>
            <a:off x="2995612" y="4724400"/>
            <a:ext cx="3698876" cy="158115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OLE OF JOURNALISTS"/>
          <p:cNvSpPr>
            <a:spLocks noGrp="1"/>
          </p:cNvSpPr>
          <p:nvPr>
            <p:ph type="title" idx="4294967295"/>
          </p:nvPr>
        </p:nvSpPr>
        <p:spPr>
          <a:xfrm>
            <a:off x="457200" y="274637"/>
            <a:ext cx="7467600" cy="1143001"/>
          </a:xfrm>
          <a:prstGeom prst="rect">
            <a:avLst/>
          </a:prstGeom>
        </p:spPr>
        <p:txBody>
          <a:bodyPr/>
          <a:lstStyle>
            <a:lvl1pPr>
              <a:defRPr sz="4400"/>
            </a:lvl1pPr>
          </a:lstStyle>
          <a:p>
            <a:r>
              <a:rPr dirty="0"/>
              <a:t>ROLE OF JOURNALISTS</a:t>
            </a:r>
          </a:p>
        </p:txBody>
      </p:sp>
      <p:sp>
        <p:nvSpPr>
          <p:cNvPr id="163" name="Agenda-setting function: “while journalists don’t tell us what to think, they tell us what to think about”"/>
          <p:cNvSpPr>
            <a:spLocks noGrp="1"/>
          </p:cNvSpPr>
          <p:nvPr>
            <p:ph type="body" idx="4294967295"/>
          </p:nvPr>
        </p:nvSpPr>
        <p:spPr>
          <a:prstGeom prst="rect">
            <a:avLst/>
          </a:prstGeom>
        </p:spPr>
        <p:txBody>
          <a:bodyPr/>
          <a:lstStyle>
            <a:lvl1pPr marL="457200" indent="-457200">
              <a:buAutoNum type="arabicPeriod" startAt="7"/>
              <a:defRPr sz="4000"/>
            </a:lvl1pPr>
          </a:lstStyle>
          <a:p>
            <a:r>
              <a:rPr dirty="0"/>
              <a:t>Agenda-setting function: “while journalists don’t tell us what to think, they tell us what to think about”</a:t>
            </a:r>
          </a:p>
        </p:txBody>
      </p:sp>
      <p:pic>
        <p:nvPicPr>
          <p:cNvPr id="164" name="MCj04377930000[1].pdf" descr="MCj04377930000[1].pdf"/>
          <p:cNvPicPr>
            <a:picLocks noChangeAspect="1"/>
          </p:cNvPicPr>
          <p:nvPr/>
        </p:nvPicPr>
        <p:blipFill>
          <a:blip r:embed="rId2">
            <a:extLst/>
          </a:blip>
          <a:stretch>
            <a:fillRect/>
          </a:stretch>
        </p:blipFill>
        <p:spPr>
          <a:xfrm>
            <a:off x="2514600" y="4343400"/>
            <a:ext cx="2157413" cy="1863725"/>
          </a:xfrm>
          <a:prstGeom prst="rect">
            <a:avLst/>
          </a:prstGeom>
          <a:ln w="12700">
            <a:miter lim="400000"/>
          </a:ln>
        </p:spPr>
      </p:pic>
      <p:pic>
        <p:nvPicPr>
          <p:cNvPr id="165" name="MCBD19985_0000[1].pdf" descr="MCBD19985_0000[1].pdf"/>
          <p:cNvPicPr>
            <a:picLocks noChangeAspect="1"/>
          </p:cNvPicPr>
          <p:nvPr/>
        </p:nvPicPr>
        <p:blipFill>
          <a:blip r:embed="rId3">
            <a:extLst/>
          </a:blip>
          <a:stretch>
            <a:fillRect/>
          </a:stretch>
        </p:blipFill>
        <p:spPr>
          <a:xfrm>
            <a:off x="6019800" y="3429000"/>
            <a:ext cx="2133600" cy="2992438"/>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riel">
  <a:themeElements>
    <a:clrScheme name="Oriel">
      <a:dk1>
        <a:srgbClr val="000000"/>
      </a:dk1>
      <a:lt1>
        <a:srgbClr val="FFFFFF"/>
      </a:lt1>
      <a:dk2>
        <a:srgbClr val="A7A7A7"/>
      </a:dk2>
      <a:lt2>
        <a:srgbClr val="535353"/>
      </a:lt2>
      <a:accent1>
        <a:srgbClr val="FE8637"/>
      </a:accent1>
      <a:accent2>
        <a:srgbClr val="7598D9"/>
      </a:accent2>
      <a:accent3>
        <a:srgbClr val="9BBB59"/>
      </a:accent3>
      <a:accent4>
        <a:srgbClr val="8064A2"/>
      </a:accent4>
      <a:accent5>
        <a:srgbClr val="4BACC6"/>
      </a:accent5>
      <a:accent6>
        <a:srgbClr val="F79646"/>
      </a:accent6>
      <a:hlink>
        <a:srgbClr val="0000FF"/>
      </a:hlink>
      <a:folHlink>
        <a:srgbClr val="FF00FF"/>
      </a:folHlink>
    </a:clrScheme>
    <a:fontScheme name="Oriel">
      <a:majorFont>
        <a:latin typeface="Helvetica"/>
        <a:ea typeface="Helvetica"/>
        <a:cs typeface="Helvetica"/>
      </a:majorFont>
      <a:minorFont>
        <a:latin typeface="Helvetica Neue"/>
        <a:ea typeface="Helvetica Neue"/>
        <a:cs typeface="Helvetica Neue"/>
      </a:minorFont>
    </a:fontScheme>
    <a:fmtScheme name="Ori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iel">
  <a:themeElements>
    <a:clrScheme name="Oriel">
      <a:dk1>
        <a:srgbClr val="000000"/>
      </a:dk1>
      <a:lt1>
        <a:srgbClr val="FFFFFF"/>
      </a:lt1>
      <a:dk2>
        <a:srgbClr val="A7A7A7"/>
      </a:dk2>
      <a:lt2>
        <a:srgbClr val="535353"/>
      </a:lt2>
      <a:accent1>
        <a:srgbClr val="FE8637"/>
      </a:accent1>
      <a:accent2>
        <a:srgbClr val="7598D9"/>
      </a:accent2>
      <a:accent3>
        <a:srgbClr val="9BBB59"/>
      </a:accent3>
      <a:accent4>
        <a:srgbClr val="8064A2"/>
      </a:accent4>
      <a:accent5>
        <a:srgbClr val="4BACC6"/>
      </a:accent5>
      <a:accent6>
        <a:srgbClr val="F79646"/>
      </a:accent6>
      <a:hlink>
        <a:srgbClr val="0000FF"/>
      </a:hlink>
      <a:folHlink>
        <a:srgbClr val="FF00FF"/>
      </a:folHlink>
    </a:clrScheme>
    <a:fontScheme name="Oriel">
      <a:majorFont>
        <a:latin typeface="Helvetica"/>
        <a:ea typeface="Helvetica"/>
        <a:cs typeface="Helvetica"/>
      </a:majorFont>
      <a:minorFont>
        <a:latin typeface="Helvetica Neue"/>
        <a:ea typeface="Helvetica Neue"/>
        <a:cs typeface="Helvetica Neue"/>
      </a:minorFont>
    </a:fontScheme>
    <a:fmtScheme name="Ori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567</Words>
  <Application>Microsoft Office PowerPoint</Application>
  <PresentationFormat>On-screen Show (4:3)</PresentationFormat>
  <Paragraphs>70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AN INTRODUCTION TO JOURNALISM</vt:lpstr>
      <vt:lpstr>WHAT IS JOURNALISM?</vt:lpstr>
      <vt:lpstr>TYPES OF JOURNALISM</vt:lpstr>
      <vt:lpstr>WHAT IS A JOURNALIST?</vt:lpstr>
      <vt:lpstr>ROLE OF JOURNALISTS</vt:lpstr>
      <vt:lpstr>ROLE OF JOURNALISTS</vt:lpstr>
      <vt:lpstr>ROLE OF JOURNALISTS</vt:lpstr>
      <vt:lpstr>ROLE OF JOURNALISTS</vt:lpstr>
      <vt:lpstr>ROLE OF JOURNALISTS</vt:lpstr>
      <vt:lpstr>Journalists’ Tools</vt:lpstr>
      <vt:lpstr>1. First Amendment to the U.S. Constitution </vt:lpstr>
      <vt:lpstr>Not so fast…exceptions to 1st Amendment</vt:lpstr>
      <vt:lpstr>2. FOIA</vt:lpstr>
      <vt:lpstr>FOIA Exemptions</vt:lpstr>
      <vt:lpstr>FOIA Exemptions</vt:lpstr>
      <vt:lpstr>3. Interviews</vt:lpstr>
      <vt:lpstr>4. Press Conferences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JOURNALISM</dc:title>
  <dc:creator>Macomber, Lisa</dc:creator>
  <cp:lastModifiedBy>Macomber, Lisa</cp:lastModifiedBy>
  <cp:revision>3</cp:revision>
  <dcterms:modified xsi:type="dcterms:W3CDTF">2019-02-07T14:00:35Z</dcterms:modified>
</cp:coreProperties>
</file>